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78" r:id="rId3"/>
    <p:sldId id="289" r:id="rId4"/>
    <p:sldId id="277" r:id="rId5"/>
    <p:sldId id="291" r:id="rId6"/>
    <p:sldId id="285" r:id="rId7"/>
    <p:sldId id="288" r:id="rId8"/>
    <p:sldId id="292" r:id="rId9"/>
    <p:sldId id="287" r:id="rId10"/>
    <p:sldId id="280" r:id="rId11"/>
  </p:sldIdLst>
  <p:sldSz cx="9144000" cy="6858000" type="screen4x3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75" autoAdjust="0"/>
  </p:normalViewPr>
  <p:slideViewPr>
    <p:cSldViewPr>
      <p:cViewPr varScale="1">
        <p:scale>
          <a:sx n="124" d="100"/>
          <a:sy n="124" d="100"/>
        </p:scale>
        <p:origin x="123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2740" y="28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50475" cy="497046"/>
          </a:xfrm>
          <a:prstGeom prst="rect">
            <a:avLst/>
          </a:prstGeom>
        </p:spPr>
        <p:txBody>
          <a:bodyPr vert="horz" lIns="91455" tIns="45728" rIns="91455" bIns="45728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6738" y="2"/>
            <a:ext cx="2950475" cy="497046"/>
          </a:xfrm>
          <a:prstGeom prst="rect">
            <a:avLst/>
          </a:prstGeom>
        </p:spPr>
        <p:txBody>
          <a:bodyPr vert="horz" lIns="91455" tIns="45728" rIns="91455" bIns="45728" rtlCol="0"/>
          <a:lstStyle>
            <a:lvl1pPr algn="r">
              <a:defRPr sz="1200"/>
            </a:lvl1pPr>
          </a:lstStyle>
          <a:p>
            <a:fld id="{15A90525-C529-4E37-A05F-1EC3596E4707}" type="datetimeFigureOut">
              <a:rPr lang="en-GB" smtClean="0"/>
              <a:pPr/>
              <a:t>12/10/2022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42155"/>
            <a:ext cx="2950475" cy="497046"/>
          </a:xfrm>
          <a:prstGeom prst="rect">
            <a:avLst/>
          </a:prstGeom>
        </p:spPr>
        <p:txBody>
          <a:bodyPr vert="horz" lIns="91455" tIns="45728" rIns="91455" bIns="45728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6738" y="9442155"/>
            <a:ext cx="2950475" cy="497046"/>
          </a:xfrm>
          <a:prstGeom prst="rect">
            <a:avLst/>
          </a:prstGeom>
        </p:spPr>
        <p:txBody>
          <a:bodyPr vert="horz" lIns="91455" tIns="45728" rIns="91455" bIns="45728" rtlCol="0" anchor="b"/>
          <a:lstStyle>
            <a:lvl1pPr algn="r">
              <a:defRPr sz="1200"/>
            </a:lvl1pPr>
          </a:lstStyle>
          <a:p>
            <a:fld id="{A6FDAA62-03ED-47F4-BBE2-6C6A9DDB6C1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45471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50475" cy="497046"/>
          </a:xfrm>
          <a:prstGeom prst="rect">
            <a:avLst/>
          </a:prstGeom>
        </p:spPr>
        <p:txBody>
          <a:bodyPr vert="horz" lIns="91455" tIns="45728" rIns="91455" bIns="45728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8" y="2"/>
            <a:ext cx="2950475" cy="497046"/>
          </a:xfrm>
          <a:prstGeom prst="rect">
            <a:avLst/>
          </a:prstGeom>
        </p:spPr>
        <p:txBody>
          <a:bodyPr vert="horz" lIns="91455" tIns="45728" rIns="91455" bIns="45728" rtlCol="0"/>
          <a:lstStyle>
            <a:lvl1pPr algn="r">
              <a:defRPr sz="1200"/>
            </a:lvl1pPr>
          </a:lstStyle>
          <a:p>
            <a:fld id="{EF2BC1C2-9824-4F0F-A3AF-AB1E747042A8}" type="datetimeFigureOut">
              <a:rPr lang="en-GB" smtClean="0"/>
              <a:pPr/>
              <a:t>12/10/2022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55" tIns="45728" rIns="91455" bIns="4572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55" tIns="45728" rIns="91455" bIns="4572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2155"/>
            <a:ext cx="2950475" cy="497046"/>
          </a:xfrm>
          <a:prstGeom prst="rect">
            <a:avLst/>
          </a:prstGeom>
        </p:spPr>
        <p:txBody>
          <a:bodyPr vert="horz" lIns="91455" tIns="45728" rIns="91455" bIns="45728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8" y="9442155"/>
            <a:ext cx="2950475" cy="497046"/>
          </a:xfrm>
          <a:prstGeom prst="rect">
            <a:avLst/>
          </a:prstGeom>
        </p:spPr>
        <p:txBody>
          <a:bodyPr vert="horz" lIns="91455" tIns="45728" rIns="91455" bIns="45728" rtlCol="0" anchor="b"/>
          <a:lstStyle>
            <a:lvl1pPr algn="r">
              <a:defRPr sz="1200"/>
            </a:lvl1pPr>
          </a:lstStyle>
          <a:p>
            <a:fld id="{30570A8E-90CB-4581-A5AE-095E5F9171E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007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70A8E-90CB-4581-A5AE-095E5F9171EB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3447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70A8E-90CB-4581-A5AE-095E5F9171EB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5613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70A8E-90CB-4581-A5AE-095E5F9171EB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618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670F7-3383-426F-AC1D-3BCE787773C9}" type="datetimeFigureOut">
              <a:rPr lang="en-GB" smtClean="0"/>
              <a:pPr/>
              <a:t>12/10/2022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F6B93-3AD9-4EB7-AD71-876BA55FF86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670F7-3383-426F-AC1D-3BCE787773C9}" type="datetimeFigureOut">
              <a:rPr lang="en-GB" smtClean="0"/>
              <a:pPr/>
              <a:t>12/10/2022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F6B93-3AD9-4EB7-AD71-876BA55FF8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0000">
        <p:circle/>
      </p:transition>
    </mc:Choice>
    <mc:Fallback xmlns="">
      <p:transition spd="slow" advClick="0" advTm="10000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670F7-3383-426F-AC1D-3BCE787773C9}" type="datetimeFigureOut">
              <a:rPr lang="en-GB" smtClean="0"/>
              <a:pPr/>
              <a:t>12/10/2022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F6B93-3AD9-4EB7-AD71-876BA55FF8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0000">
        <p:circle/>
      </p:transition>
    </mc:Choice>
    <mc:Fallback xmlns="">
      <p:transition spd="slow" advClick="0" advTm="10000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670F7-3383-426F-AC1D-3BCE787773C9}" type="datetimeFigureOut">
              <a:rPr lang="en-GB" smtClean="0"/>
              <a:pPr/>
              <a:t>12/10/2022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F6B93-3AD9-4EB7-AD71-876BA55FF8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670F7-3383-426F-AC1D-3BCE787773C9}" type="datetimeFigureOut">
              <a:rPr lang="en-GB" smtClean="0"/>
              <a:pPr/>
              <a:t>12/10/2022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F6B93-3AD9-4EB7-AD71-876BA55FF86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0000">
        <p:circle/>
      </p:transition>
    </mc:Choice>
    <mc:Fallback xmlns="">
      <p:transition spd="slow" advClick="0" advTm="10000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670F7-3383-426F-AC1D-3BCE787773C9}" type="datetimeFigureOut">
              <a:rPr lang="en-GB" smtClean="0"/>
              <a:pPr/>
              <a:t>12/10/2022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F6B93-3AD9-4EB7-AD71-876BA55FF8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0000">
        <p:circle/>
      </p:transition>
    </mc:Choice>
    <mc:Fallback xmlns="">
      <p:transition spd="slow" advClick="0" advTm="10000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670F7-3383-426F-AC1D-3BCE787773C9}" type="datetimeFigureOut">
              <a:rPr lang="en-GB" smtClean="0"/>
              <a:pPr/>
              <a:t>12/10/2022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F6B93-3AD9-4EB7-AD71-876BA55FF86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0000">
        <p:circle/>
      </p:transition>
    </mc:Choice>
    <mc:Fallback xmlns="">
      <p:transition spd="slow" advClick="0" advTm="10000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670F7-3383-426F-AC1D-3BCE787773C9}" type="datetimeFigureOut">
              <a:rPr lang="en-GB" smtClean="0"/>
              <a:pPr/>
              <a:t>12/10/2022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F6B93-3AD9-4EB7-AD71-876BA55FF8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0000">
        <p:circle/>
      </p:transition>
    </mc:Choice>
    <mc:Fallback xmlns="">
      <p:transition spd="slow" advClick="0" advTm="10000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670F7-3383-426F-AC1D-3BCE787773C9}" type="datetimeFigureOut">
              <a:rPr lang="en-GB" smtClean="0"/>
              <a:pPr/>
              <a:t>12/10/2022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F6B93-3AD9-4EB7-AD71-876BA55FF8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0000">
        <p:circle/>
      </p:transition>
    </mc:Choice>
    <mc:Fallback xmlns="">
      <p:transition spd="slow" advClick="0" advTm="10000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670F7-3383-426F-AC1D-3BCE787773C9}" type="datetimeFigureOut">
              <a:rPr lang="en-GB" smtClean="0"/>
              <a:pPr/>
              <a:t>12/10/2022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F6B93-3AD9-4EB7-AD71-876BA55FF86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0000">
        <p:circle/>
      </p:transition>
    </mc:Choice>
    <mc:Fallback xmlns="">
      <p:transition spd="slow" advClick="0" advTm="10000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670F7-3383-426F-AC1D-3BCE787773C9}" type="datetimeFigureOut">
              <a:rPr lang="en-GB" smtClean="0"/>
              <a:pPr/>
              <a:t>12/10/2022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F6B93-3AD9-4EB7-AD71-876BA55FF8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0000">
        <p:circle/>
      </p:transition>
    </mc:Choice>
    <mc:Fallback xmlns="">
      <p:transition spd="slow" advClick="0" advTm="10000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17000"/>
            <a:lum/>
          </a:blip>
          <a:srcRect/>
          <a:stretch>
            <a:fillRect l="-29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547670F7-3383-426F-AC1D-3BCE787773C9}" type="datetimeFigureOut">
              <a:rPr lang="en-GB" smtClean="0"/>
              <a:pPr/>
              <a:t>12/10/2022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92AF6B93-3AD9-4EB7-AD71-876BA55FF86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800" advClick="0" advTm="10000">
        <p:circle/>
      </p:transition>
    </mc:Choice>
    <mc:Fallback xmlns="">
      <p:transition spd="slow" advClick="0" advTm="10000">
        <p:circl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home.oxfordowl.co.uk/reading/reading-schemes-oxford-levels/read-write-inc-phonics-guide/" TargetMode="External"/><Relationship Id="rId2" Type="http://schemas.openxmlformats.org/officeDocument/2006/relationships/hyperlink" Target="https://home.oxfordowl.co.uk/how-can-i-support-my-child-with-phonic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3212976"/>
            <a:ext cx="7543800" cy="1727448"/>
          </a:xfrm>
        </p:spPr>
        <p:txBody>
          <a:bodyPr>
            <a:normAutofit/>
          </a:bodyPr>
          <a:lstStyle/>
          <a:p>
            <a:pPr algn="ctr"/>
            <a:r>
              <a:rPr lang="en-GB" sz="6600" dirty="0" smtClean="0"/>
              <a:t>Read Write </a:t>
            </a:r>
            <a:r>
              <a:rPr lang="en-GB" sz="6600" dirty="0" err="1" smtClean="0"/>
              <a:t>Inc</a:t>
            </a:r>
            <a:endParaRPr lang="en-GB" sz="6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180775"/>
            <a:ext cx="648072" cy="6480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237312"/>
            <a:ext cx="1224136" cy="61206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6883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More Information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dirty="0"/>
          </a:p>
          <a:p>
            <a:r>
              <a:rPr lang="en-US" dirty="0"/>
              <a:t>Oxford Owl Website     www.oxfordowl.co.uk</a:t>
            </a:r>
          </a:p>
          <a:p>
            <a:r>
              <a:rPr lang="en-GB" dirty="0">
                <a:hlinkClick r:id="rId2"/>
              </a:rPr>
              <a:t>https://home.oxfordowl.co.uk/how-can-i-support-my-child-with-phonics/</a:t>
            </a:r>
            <a:endParaRPr lang="en-GB" dirty="0"/>
          </a:p>
          <a:p>
            <a:r>
              <a:rPr lang="en-GB" dirty="0"/>
              <a:t>Guide to Read, Write </a:t>
            </a:r>
            <a:r>
              <a:rPr lang="en-GB" dirty="0" err="1"/>
              <a:t>Inc</a:t>
            </a:r>
            <a:r>
              <a:rPr lang="en-GB" dirty="0"/>
              <a:t>:</a:t>
            </a:r>
          </a:p>
          <a:p>
            <a:r>
              <a:rPr lang="en-GB" dirty="0">
                <a:hlinkClick r:id="rId3"/>
              </a:rPr>
              <a:t>https://home.oxfordowl.co.uk/reading/reading-schemes-oxford-levels/read-write-inc-phonics-guide/</a:t>
            </a:r>
            <a:endParaRPr lang="en-GB" dirty="0"/>
          </a:p>
          <a:p>
            <a:pPr marL="0" indent="0" algn="ctr">
              <a:buNone/>
            </a:pPr>
            <a:endParaRPr lang="en-US" dirty="0" smtClean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49574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0000">
        <p:circle/>
      </p:transition>
    </mc:Choice>
    <mc:Fallback xmlns="">
      <p:transition spd="slow" advClick="0" advTm="10000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this session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685800"/>
            <a:ext cx="8784976" cy="3886200"/>
          </a:xfrm>
        </p:spPr>
        <p:txBody>
          <a:bodyPr>
            <a:normAutofit/>
          </a:bodyPr>
          <a:lstStyle/>
          <a:p>
            <a:r>
              <a:rPr lang="en-US" dirty="0" smtClean="0"/>
              <a:t>Blending for reading: ‘Fred Talk’</a:t>
            </a:r>
          </a:p>
          <a:p>
            <a:r>
              <a:rPr lang="en-US" dirty="0" smtClean="0"/>
              <a:t>From blending to reading</a:t>
            </a:r>
          </a:p>
          <a:p>
            <a:r>
              <a:rPr lang="en-US" dirty="0" smtClean="0"/>
              <a:t>Segmenting for spelling: ‘Fred Fingers’</a:t>
            </a:r>
          </a:p>
          <a:p>
            <a:r>
              <a:rPr lang="en-US" dirty="0" smtClean="0"/>
              <a:t>How to support blending and segmenting at home</a:t>
            </a:r>
            <a:endParaRPr lang="en-GB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4429132"/>
            <a:ext cx="3467100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6444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0000">
        <p:circle/>
      </p:transition>
    </mc:Choice>
    <mc:Fallback xmlns="">
      <p:transition spd="slow" advClick="0" advTm="10000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EYFS Speed Sounds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7412" y="938212"/>
            <a:ext cx="4752975" cy="338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10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0000">
        <p:circle/>
      </p:transition>
    </mc:Choice>
    <mc:Fallback xmlns="">
      <p:transition spd="slow" advClick="0" advTm="10000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786" y="4714884"/>
            <a:ext cx="6781800" cy="1600200"/>
          </a:xfrm>
        </p:spPr>
        <p:txBody>
          <a:bodyPr/>
          <a:lstStyle/>
          <a:p>
            <a:r>
              <a:rPr lang="en-US" dirty="0" smtClean="0"/>
              <a:t>Fred Talk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556792"/>
            <a:ext cx="8929718" cy="3571900"/>
          </a:xfrm>
        </p:spPr>
        <p:txBody>
          <a:bodyPr>
            <a:normAutofit/>
          </a:bodyPr>
          <a:lstStyle/>
          <a:p>
            <a:r>
              <a:rPr lang="en-GB" dirty="0" smtClean="0"/>
              <a:t>Say ‘hello’ to Fred.</a:t>
            </a:r>
          </a:p>
          <a:p>
            <a:r>
              <a:rPr lang="en-GB" dirty="0" smtClean="0"/>
              <a:t>Fred can </a:t>
            </a:r>
            <a:r>
              <a:rPr lang="en-GB" i="1" dirty="0" smtClean="0"/>
              <a:t>only</a:t>
            </a:r>
            <a:r>
              <a:rPr lang="en-GB" dirty="0" smtClean="0"/>
              <a:t> talk in sounds.</a:t>
            </a:r>
          </a:p>
          <a:p>
            <a:r>
              <a:rPr lang="en-GB" dirty="0" smtClean="0"/>
              <a:t>He says ‘c-a-t’ not ‘</a:t>
            </a:r>
            <a:r>
              <a:rPr lang="en-GB" b="1" dirty="0" smtClean="0"/>
              <a:t>cat</a:t>
            </a:r>
            <a:r>
              <a:rPr lang="en-GB" dirty="0" smtClean="0"/>
              <a:t>’.</a:t>
            </a:r>
          </a:p>
          <a:p>
            <a:r>
              <a:rPr lang="en-GB" dirty="0" smtClean="0"/>
              <a:t>We call this </a:t>
            </a:r>
            <a:r>
              <a:rPr lang="en-GB" i="1" dirty="0" smtClean="0"/>
              <a:t>Fred Talk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You can use Fred Talk at home e.g. get your c-</a:t>
            </a:r>
            <a:r>
              <a:rPr lang="en-GB" dirty="0" err="1" smtClean="0"/>
              <a:t>oa</a:t>
            </a:r>
            <a:r>
              <a:rPr lang="en-GB" dirty="0" smtClean="0"/>
              <a:t>-t, time for b-e-d.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908720"/>
            <a:ext cx="2257425" cy="20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469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0000">
        <p:circle/>
      </p:transition>
    </mc:Choice>
    <mc:Fallback xmlns="">
      <p:transition spd="slow" advClick="0" advTm="10000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Blending using Fred Talk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25743" y="3356992"/>
            <a:ext cx="2571750" cy="17811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104" y="1417078"/>
            <a:ext cx="3124200" cy="14668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5693" y="3429000"/>
            <a:ext cx="2571750" cy="17811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352" y="908720"/>
            <a:ext cx="4306894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74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0000">
        <p:circle/>
      </p:transition>
    </mc:Choice>
    <mc:Fallback xmlns="">
      <p:transition spd="slow" advClick="0" advTm="10000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Storybooks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60032" y="2492896"/>
            <a:ext cx="3810000" cy="2667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908720"/>
            <a:ext cx="3760093" cy="376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67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0000">
        <p:circle/>
      </p:transition>
    </mc:Choice>
    <mc:Fallback xmlns="">
      <p:transition spd="slow" advClick="0" advTm="10000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 smtClean="0"/>
              <a:t>Fred Fingers</a:t>
            </a:r>
            <a:endParaRPr lang="en-GB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1268760"/>
            <a:ext cx="2808312" cy="39936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79" y="874659"/>
            <a:ext cx="2863569" cy="3922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89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0000">
        <p:circle/>
      </p:transition>
    </mc:Choice>
    <mc:Fallback xmlns="">
      <p:transition spd="slow" advClick="0" advTm="10000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 home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Reading to your child and enjoying books</a:t>
            </a:r>
          </a:p>
          <a:p>
            <a:r>
              <a:rPr lang="en-US" dirty="0" smtClean="0"/>
              <a:t>Rhymes / songs</a:t>
            </a:r>
          </a:p>
          <a:p>
            <a:r>
              <a:rPr lang="en-US" dirty="0" smtClean="0"/>
              <a:t>Word games and ‘Fred Talk’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When children are ready:</a:t>
            </a:r>
          </a:p>
          <a:p>
            <a:r>
              <a:rPr lang="en-US" dirty="0" smtClean="0"/>
              <a:t>If they are interested, sound out and blend some simple words in books</a:t>
            </a:r>
          </a:p>
          <a:p>
            <a:r>
              <a:rPr lang="en-US" dirty="0" smtClean="0"/>
              <a:t>Praise attempts at writing</a:t>
            </a:r>
          </a:p>
          <a:p>
            <a:r>
              <a:rPr lang="en-US" dirty="0" smtClean="0"/>
              <a:t>Later on support spelling using ‘Fred Fingers’</a:t>
            </a:r>
          </a:p>
          <a:p>
            <a:r>
              <a:rPr lang="en-US" dirty="0" smtClean="0"/>
              <a:t>Magnetic letters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9501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0000">
        <p:circle/>
      </p:transition>
    </mc:Choice>
    <mc:Fallback xmlns="">
      <p:transition spd="slow" advClick="0" advTm="10000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GB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584" y="696642"/>
            <a:ext cx="6516216" cy="488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188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0000">
        <p:circle/>
      </p:transition>
    </mc:Choice>
    <mc:Fallback xmlns="">
      <p:transition spd="slow" advClick="0" advTm="10000">
        <p:circl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INE Parents Powerpo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SHINE Parents Powerpoint</Template>
  <TotalTime>997</TotalTime>
  <Words>169</Words>
  <Application>Microsoft Office PowerPoint</Application>
  <PresentationFormat>On-screen Show (4:3)</PresentationFormat>
  <Paragraphs>37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SHINE Parents Powerpoint</vt:lpstr>
      <vt:lpstr>Read Write Inc</vt:lpstr>
      <vt:lpstr>In this session</vt:lpstr>
      <vt:lpstr>EYFS Speed Sounds</vt:lpstr>
      <vt:lpstr>Fred Talk</vt:lpstr>
      <vt:lpstr>Blending using Fred Talk</vt:lpstr>
      <vt:lpstr>Storybooks</vt:lpstr>
      <vt:lpstr>Fred Fingers</vt:lpstr>
      <vt:lpstr>At home</vt:lpstr>
      <vt:lpstr>PowerPoint Presentation</vt:lpstr>
      <vt:lpstr>More Information</vt:lpstr>
    </vt:vector>
  </TitlesOfParts>
  <Company>ICTSSCCM01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S.H.I.N.E.</dc:title>
  <dc:creator>Morel David</dc:creator>
  <cp:lastModifiedBy>James Lucy</cp:lastModifiedBy>
  <cp:revision>83</cp:revision>
  <cp:lastPrinted>2019-09-27T09:05:14Z</cp:lastPrinted>
  <dcterms:created xsi:type="dcterms:W3CDTF">2016-02-23T15:45:18Z</dcterms:created>
  <dcterms:modified xsi:type="dcterms:W3CDTF">2022-10-12T12:42:56Z</dcterms:modified>
</cp:coreProperties>
</file>