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1" r:id="rId2"/>
  </p:sldIdLst>
  <p:sldSz cx="6858000" cy="9906000" type="A4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08"/>
    <p:restoredTop sz="95187"/>
  </p:normalViewPr>
  <p:slideViewPr>
    <p:cSldViewPr snapToGrid="0" snapToObjects="1">
      <p:cViewPr>
        <p:scale>
          <a:sx n="100" d="100"/>
          <a:sy n="100" d="100"/>
        </p:scale>
        <p:origin x="-1008" y="-7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56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885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726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3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367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58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47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597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76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65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23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882C3-D8CA-6646-895A-9B57CC84298E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F3A34-AAE5-0C4A-8321-C889FC784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598945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hyperlink" Target="https://www.pexels.com/photo/purple-paint-splatter-photo-2538504/" TargetMode="External"/><Relationship Id="rId14" Type="http://schemas.openxmlformats.org/officeDocument/2006/relationships/hyperlink" Target="https://www.flickr.com/photos/andrewmalone/225437558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48" y="9009900"/>
            <a:ext cx="5791702" cy="67061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682168" y="8271971"/>
            <a:ext cx="2831156" cy="1180851"/>
          </a:xfrm>
          <a:prstGeom prst="rightArrow">
            <a:avLst>
              <a:gd name="adj1" fmla="val 50000"/>
              <a:gd name="adj2" fmla="val 6353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10800000">
            <a:off x="405375" y="8338225"/>
            <a:ext cx="2831155" cy="1114590"/>
          </a:xfrm>
          <a:prstGeom prst="rightArrow">
            <a:avLst>
              <a:gd name="adj1" fmla="val 50000"/>
              <a:gd name="adj2" fmla="val 646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4045"/>
            <a:ext cx="685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CW Precursive 1" panose="03050602040000000000" pitchFamily="66" charset="77"/>
              </a:rPr>
              <a:t>EYFS – Jackson Pollock</a:t>
            </a:r>
          </a:p>
        </p:txBody>
      </p:sp>
      <p:graphicFrame>
        <p:nvGraphicFramePr>
          <p:cNvPr id="28" name="Table 29">
            <a:extLst>
              <a:ext uri="{FF2B5EF4-FFF2-40B4-BE49-F238E27FC236}">
                <a16:creationId xmlns:a16="http://schemas.microsoft.com/office/drawing/2014/main" xmlns="" id="{3BAF05D6-09ED-4C42-8981-C8E74B375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4098279"/>
              </p:ext>
            </p:extLst>
          </p:nvPr>
        </p:nvGraphicFramePr>
        <p:xfrm>
          <a:off x="2976563" y="642651"/>
          <a:ext cx="3635632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896">
                  <a:extLst>
                    <a:ext uri="{9D8B030D-6E8A-4147-A177-3AD203B41FA5}">
                      <a16:colId xmlns:a16="http://schemas.microsoft.com/office/drawing/2014/main" xmlns="" val="481892304"/>
                    </a:ext>
                  </a:extLst>
                </a:gridCol>
                <a:gridCol w="2603736">
                  <a:extLst>
                    <a:ext uri="{9D8B030D-6E8A-4147-A177-3AD203B41FA5}">
                      <a16:colId xmlns:a16="http://schemas.microsoft.com/office/drawing/2014/main" xmlns="" val="110554606"/>
                    </a:ext>
                  </a:extLst>
                </a:gridCol>
              </a:tblGrid>
              <a:tr h="271462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CW Precursive 1" panose="03050602040000000000" pitchFamily="66" charset="77"/>
                        </a:rPr>
                        <a:t>Tier 3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9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3520976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CW Precursive 1" panose="03050602040000000000" pitchFamily="66" charset="77"/>
                        </a:rPr>
                        <a:t>Action painting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9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CCW Precursive 1" panose="03050602040000000000" pitchFamily="66" charset="77"/>
                        </a:rPr>
                        <a:t>Action painting </a:t>
                      </a:r>
                      <a:r>
                        <a:rPr lang="en-US" sz="1100" dirty="0">
                          <a:latin typeface="CCW Precursive 1" panose="03050602040000000000" pitchFamily="66" charset="77"/>
                        </a:rPr>
                        <a:t>is when you move the paint by </a:t>
                      </a:r>
                      <a:r>
                        <a:rPr lang="en-GB" sz="1100" b="0" i="0" kern="1200" dirty="0">
                          <a:solidFill>
                            <a:schemeClr val="dk1"/>
                          </a:solidFill>
                          <a:effectLst/>
                          <a:latin typeface="CCW Precursive 1" pitchFamily="66" charset="0"/>
                          <a:ea typeface="+mn-ea"/>
                          <a:cs typeface="+mn-cs"/>
                        </a:rPr>
                        <a:t>splashing, throwing, or pouring it</a:t>
                      </a:r>
                      <a:r>
                        <a:rPr lang="en-GB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100" dirty="0">
                        <a:latin typeface="CCW Precursive 1" panose="03050602040000000000" pitchFamily="66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9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7700971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CW Precursive 1" panose="03050602040000000000" pitchFamily="66" charset="77"/>
                        </a:rPr>
                        <a:t>Abstract 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9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CCW Precursive 1" panose="03050602040000000000" pitchFamily="66" charset="77"/>
                        </a:rPr>
                        <a:t>Abstract</a:t>
                      </a:r>
                      <a:r>
                        <a:rPr lang="en-US" sz="1100" dirty="0">
                          <a:latin typeface="CCW Precursive 1" panose="03050602040000000000" pitchFamily="66" charset="77"/>
                        </a:rPr>
                        <a:t> art uses shapes, marks and colours.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9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429350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D6C8839-0142-F046-9B76-12A9910DAD87}"/>
              </a:ext>
            </a:extLst>
          </p:cNvPr>
          <p:cNvSpPr/>
          <p:nvPr/>
        </p:nvSpPr>
        <p:spPr>
          <a:xfrm>
            <a:off x="706486" y="4823066"/>
            <a:ext cx="4652310" cy="3287456"/>
          </a:xfrm>
          <a:prstGeom prst="rect">
            <a:avLst/>
          </a:prstGeom>
          <a:noFill/>
          <a:ln w="28575">
            <a:solidFill>
              <a:srgbClr val="E8C9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CDBC2CF-D091-2448-A81B-B77212D8D75D}"/>
              </a:ext>
            </a:extLst>
          </p:cNvPr>
          <p:cNvSpPr txBox="1"/>
          <p:nvPr/>
        </p:nvSpPr>
        <p:spPr>
          <a:xfrm>
            <a:off x="768528" y="4851093"/>
            <a:ext cx="2354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CW Precursive 1" panose="03050602040000000000" pitchFamily="66" charset="77"/>
              </a:rPr>
              <a:t>Features and skills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828E5DB-F544-F64C-BE8D-C53BFFC4FBF2}"/>
              </a:ext>
            </a:extLst>
          </p:cNvPr>
          <p:cNvSpPr txBox="1"/>
          <p:nvPr/>
        </p:nvSpPr>
        <p:spPr>
          <a:xfrm>
            <a:off x="1040845" y="6151380"/>
            <a:ext cx="683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CW Precursive 1" panose="03050602040000000000" pitchFamily="66" charset="77"/>
              </a:rPr>
              <a:t>drip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0252E4-BF65-074B-B54B-A1188352315A}"/>
              </a:ext>
            </a:extLst>
          </p:cNvPr>
          <p:cNvSpPr txBox="1"/>
          <p:nvPr/>
        </p:nvSpPr>
        <p:spPr>
          <a:xfrm>
            <a:off x="876300" y="8608044"/>
            <a:ext cx="25137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CW Precursive 1" pitchFamily="66" charset="0"/>
              </a:rPr>
              <a:t>Pre-school </a:t>
            </a:r>
            <a:r>
              <a:rPr lang="en-US" sz="1100" dirty="0" smtClean="0">
                <a:latin typeface="CCW Precursive 1" pitchFamily="66" charset="0"/>
              </a:rPr>
              <a:t>– children  </a:t>
            </a:r>
            <a:r>
              <a:rPr lang="en-US" sz="1100" dirty="0">
                <a:latin typeface="CCW Precursive 1" pitchFamily="66" charset="0"/>
              </a:rPr>
              <a:t>experimented with paint </a:t>
            </a:r>
            <a:r>
              <a:rPr lang="en-US" sz="1100" dirty="0" smtClean="0">
                <a:latin typeface="CCW Precursive 1" pitchFamily="66" charset="0"/>
              </a:rPr>
              <a:t>brushes.</a:t>
            </a:r>
            <a:endParaRPr lang="en-US" sz="1100" dirty="0">
              <a:latin typeface="CCW Precursive 1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1B7AFF-2242-9541-B249-8C8C9825D02C}"/>
              </a:ext>
            </a:extLst>
          </p:cNvPr>
          <p:cNvSpPr txBox="1"/>
          <p:nvPr/>
        </p:nvSpPr>
        <p:spPr>
          <a:xfrm>
            <a:off x="3729343" y="8529528"/>
            <a:ext cx="258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CW Precursive 1" pitchFamily="66" charset="0"/>
              </a:rPr>
              <a:t>Year 1/2 – children will use different paint techniques and colours for their Hundertwasser work.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1E25B78-0E65-3D4E-A42B-7F2E36834A12}"/>
              </a:ext>
            </a:extLst>
          </p:cNvPr>
          <p:cNvSpPr txBox="1"/>
          <p:nvPr/>
        </p:nvSpPr>
        <p:spPr>
          <a:xfrm>
            <a:off x="364798" y="2664715"/>
            <a:ext cx="5169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CW Precursive 1" pitchFamily="66" charset="0"/>
              </a:rPr>
              <a:t>Jackson Pollock </a:t>
            </a:r>
            <a:r>
              <a:rPr lang="en-US" sz="1400" dirty="0">
                <a:latin typeface="CCW Precursive 1" pitchFamily="66" charset="0"/>
              </a:rPr>
              <a:t>was an Abstract Painter.</a:t>
            </a:r>
          </a:p>
        </p:txBody>
      </p:sp>
      <p:pic>
        <p:nvPicPr>
          <p:cNvPr id="9" name="Picture 8" descr="A picture containing tree, plant, maple&#10;&#10;Description automatically generated">
            <a:extLst>
              <a:ext uri="{FF2B5EF4-FFF2-40B4-BE49-F238E27FC236}">
                <a16:creationId xmlns:a16="http://schemas.microsoft.com/office/drawing/2014/main" xmlns="" id="{58D668BD-6E19-8098-7088-6C8366684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0916" b="14245"/>
          <a:stretch/>
        </p:blipFill>
        <p:spPr>
          <a:xfrm>
            <a:off x="583849" y="3093691"/>
            <a:ext cx="2673847" cy="1439639"/>
          </a:xfrm>
          <a:prstGeom prst="rect">
            <a:avLst/>
          </a:prstGeom>
        </p:spPr>
      </p:pic>
      <p:pic>
        <p:nvPicPr>
          <p:cNvPr id="10" name="Picture 4" descr="See the source image">
            <a:extLst>
              <a:ext uri="{FF2B5EF4-FFF2-40B4-BE49-F238E27FC236}">
                <a16:creationId xmlns:a16="http://schemas.microsoft.com/office/drawing/2014/main" xmlns="" id="{75BEF055-F921-1F22-9519-5BD641A84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26513"/>
          <a:stretch/>
        </p:blipFill>
        <p:spPr bwMode="auto">
          <a:xfrm>
            <a:off x="405375" y="541198"/>
            <a:ext cx="2433075" cy="20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F8EECC-6316-12C6-A705-33A6DF4174E5}"/>
              </a:ext>
            </a:extLst>
          </p:cNvPr>
          <p:cNvSpPr txBox="1"/>
          <p:nvPr/>
        </p:nvSpPr>
        <p:spPr>
          <a:xfrm>
            <a:off x="3920112" y="7514600"/>
            <a:ext cx="1140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CW Precursive 1" panose="03050602040000000000" pitchFamily="66" charset="77"/>
              </a:rPr>
              <a:t>dribble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8224A8-D117-478B-02F2-9FC8BCC461A4}"/>
              </a:ext>
            </a:extLst>
          </p:cNvPr>
          <p:cNvSpPr txBox="1"/>
          <p:nvPr/>
        </p:nvSpPr>
        <p:spPr>
          <a:xfrm>
            <a:off x="2455372" y="6379517"/>
            <a:ext cx="1111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CW Precursive 1" panose="03050602040000000000" pitchFamily="66" charset="77"/>
              </a:rPr>
              <a:t>drag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E5BF7E-78F0-2D32-45F3-C058AB3EC6E3}"/>
              </a:ext>
            </a:extLst>
          </p:cNvPr>
          <p:cNvSpPr txBox="1"/>
          <p:nvPr/>
        </p:nvSpPr>
        <p:spPr>
          <a:xfrm>
            <a:off x="2453632" y="6175331"/>
            <a:ext cx="80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CW Precursive 1" panose="03050602040000000000" pitchFamily="66" charset="77"/>
              </a:rPr>
              <a:t>scrape</a:t>
            </a:r>
            <a:endParaRPr lang="en-US" sz="1200" dirty="0">
              <a:latin typeface="CCW Precursive 1" panose="03050602040000000000" pitchFamily="66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A6FA34-11E1-B7BB-C52F-488A629FA216}"/>
              </a:ext>
            </a:extLst>
          </p:cNvPr>
          <p:cNvSpPr txBox="1"/>
          <p:nvPr/>
        </p:nvSpPr>
        <p:spPr>
          <a:xfrm>
            <a:off x="918179" y="7576846"/>
            <a:ext cx="80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CW Precursive 1" panose="03050602040000000000" pitchFamily="66" charset="77"/>
              </a:rPr>
              <a:t>flick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D1E802-5418-9E23-52CA-2574066B06F0}"/>
              </a:ext>
            </a:extLst>
          </p:cNvPr>
          <p:cNvSpPr txBox="1"/>
          <p:nvPr/>
        </p:nvSpPr>
        <p:spPr>
          <a:xfrm>
            <a:off x="2553495" y="7527361"/>
            <a:ext cx="828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CW Precursive 1" panose="03050602040000000000" pitchFamily="66" charset="77"/>
              </a:rPr>
              <a:t>pour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ED0D7AF-A005-1CA2-B140-15835F01D453}"/>
              </a:ext>
            </a:extLst>
          </p:cNvPr>
          <p:cNvSpPr txBox="1"/>
          <p:nvPr/>
        </p:nvSpPr>
        <p:spPr>
          <a:xfrm>
            <a:off x="3869899" y="6191148"/>
            <a:ext cx="758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CW Precursive 1" panose="03050602040000000000" pitchFamily="66" charset="77"/>
              </a:rPr>
              <a:t>splash</a:t>
            </a:r>
          </a:p>
        </p:txBody>
      </p:sp>
      <p:pic>
        <p:nvPicPr>
          <p:cNvPr id="18" name="Picture 17" descr="A hand holding a syringe&#10;&#10;Description automatically generated with low confidence">
            <a:extLst>
              <a:ext uri="{FF2B5EF4-FFF2-40B4-BE49-F238E27FC236}">
                <a16:creationId xmlns:a16="http://schemas.microsoft.com/office/drawing/2014/main" xmlns="" id="{93CD21A5-83CE-CB62-BA72-CFEF6BEA1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12061" y="5231884"/>
            <a:ext cx="929001" cy="901498"/>
          </a:xfrm>
          <a:prstGeom prst="rect">
            <a:avLst/>
          </a:prstGeom>
        </p:spPr>
      </p:pic>
      <p:pic>
        <p:nvPicPr>
          <p:cNvPr id="19" name="Picture 4" descr="Image result for scraping paint">
            <a:extLst>
              <a:ext uri="{FF2B5EF4-FFF2-40B4-BE49-F238E27FC236}">
                <a16:creationId xmlns:a16="http://schemas.microsoft.com/office/drawing/2014/main" xmlns="" id="{6D5EA0C9-CB9C-6585-743A-F3CC78C1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0524" y="5251934"/>
            <a:ext cx="871448" cy="90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C8C757BF-A5C9-4B2F-5767-0A5622B4E5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-1" r="37413" b="8050"/>
          <a:stretch/>
        </p:blipFill>
        <p:spPr>
          <a:xfrm>
            <a:off x="3951435" y="5251934"/>
            <a:ext cx="1090555" cy="901497"/>
          </a:xfrm>
          <a:prstGeom prst="rect">
            <a:avLst/>
          </a:prstGeom>
        </p:spPr>
      </p:pic>
      <p:pic>
        <p:nvPicPr>
          <p:cNvPr id="21" name="Picture 2" descr="See the source image">
            <a:extLst>
              <a:ext uri="{FF2B5EF4-FFF2-40B4-BE49-F238E27FC236}">
                <a16:creationId xmlns:a16="http://schemas.microsoft.com/office/drawing/2014/main" xmlns="" id="{D617A364-5635-3DDC-1493-D2A5793BC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52" b="6294"/>
          <a:stretch/>
        </p:blipFill>
        <p:spPr bwMode="auto">
          <a:xfrm>
            <a:off x="3800474" y="3093321"/>
            <a:ext cx="2560491" cy="14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flick paint">
            <a:extLst>
              <a:ext uri="{FF2B5EF4-FFF2-40B4-BE49-F238E27FC236}">
                <a16:creationId xmlns:a16="http://schemas.microsoft.com/office/drawing/2014/main" xmlns="" id="{83B254BA-06D6-D0DD-271D-8AD85ED29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495" y="6657627"/>
            <a:ext cx="1258833" cy="8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ribbling paint">
            <a:extLst>
              <a:ext uri="{FF2B5EF4-FFF2-40B4-BE49-F238E27FC236}">
                <a16:creationId xmlns:a16="http://schemas.microsoft.com/office/drawing/2014/main" xmlns="" id="{53EA9FAC-2E0C-5327-BCAE-19FCC2F3B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73" b="5037"/>
          <a:stretch/>
        </p:blipFill>
        <p:spPr bwMode="auto">
          <a:xfrm>
            <a:off x="3969461" y="6660277"/>
            <a:ext cx="1090863" cy="8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indoor, meal&#10;&#10;Description automatically generated">
            <a:extLst>
              <a:ext uri="{FF2B5EF4-FFF2-40B4-BE49-F238E27FC236}">
                <a16:creationId xmlns:a16="http://schemas.microsoft.com/office/drawing/2014/main" xmlns="" id="{06563585-7604-4CC1-305D-08E0CE4CE1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r="17980" b="15041"/>
          <a:stretch/>
        </p:blipFill>
        <p:spPr>
          <a:xfrm>
            <a:off x="2537337" y="6735082"/>
            <a:ext cx="1029776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12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78</Words>
  <Application>Microsoft Office PowerPoint</Application>
  <PresentationFormat>A4 Paper (210x297 mm)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Rutterford</dc:creator>
  <cp:lastModifiedBy>gthomas</cp:lastModifiedBy>
  <cp:revision>12</cp:revision>
  <cp:lastPrinted>2022-03-29T13:03:47Z</cp:lastPrinted>
  <dcterms:created xsi:type="dcterms:W3CDTF">2022-03-21T21:26:02Z</dcterms:created>
  <dcterms:modified xsi:type="dcterms:W3CDTF">2022-09-08T12:38:27Z</dcterms:modified>
</cp:coreProperties>
</file>