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handoutMasterIdLst>
    <p:handoutMasterId r:id="rId13"/>
  </p:handoutMasterIdLst>
  <p:sldIdLst>
    <p:sldId id="265" r:id="rId2"/>
    <p:sldId id="272" r:id="rId3"/>
    <p:sldId id="296" r:id="rId4"/>
    <p:sldId id="268" r:id="rId5"/>
    <p:sldId id="298" r:id="rId6"/>
    <p:sldId id="270" r:id="rId7"/>
    <p:sldId id="273" r:id="rId8"/>
    <p:sldId id="274" r:id="rId9"/>
    <p:sldId id="275" r:id="rId10"/>
    <p:sldId id="297" r:id="rId11"/>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2" autoAdjust="0"/>
    <p:restoredTop sz="94675" autoAdjust="0"/>
  </p:normalViewPr>
  <p:slideViewPr>
    <p:cSldViewPr>
      <p:cViewPr>
        <p:scale>
          <a:sx n="100" d="100"/>
          <a:sy n="100" d="100"/>
        </p:scale>
        <p:origin x="-1944" y="-3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8" d="100"/>
          <a:sy n="78" d="100"/>
        </p:scale>
        <p:origin x="-3366" y="-10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15A90525-C529-4E37-A05F-1EC3596E4707}" type="datetimeFigureOut">
              <a:rPr lang="en-GB" smtClean="0"/>
              <a:pPr/>
              <a:t>01/12/2017</a:t>
            </a:fld>
            <a:endParaRPr lang="en-GB"/>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A6FDAA62-03ED-47F4-BBE2-6C6A9DDB6C1A}" type="slidenum">
              <a:rPr lang="en-GB" smtClean="0"/>
              <a:pPr/>
              <a:t>‹#›</a:t>
            </a:fld>
            <a:endParaRPr lang="en-GB"/>
          </a:p>
        </p:txBody>
      </p:sp>
    </p:spTree>
    <p:extLst>
      <p:ext uri="{BB962C8B-B14F-4D97-AF65-F5344CB8AC3E}">
        <p14:creationId xmlns:p14="http://schemas.microsoft.com/office/powerpoint/2010/main" val="4164547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EF2BC1C2-9824-4F0F-A3AF-AB1E747042A8}" type="datetimeFigureOut">
              <a:rPr lang="en-GB" smtClean="0"/>
              <a:pPr/>
              <a:t>01/12/2017</a:t>
            </a:fld>
            <a:endParaRPr lang="en-GB"/>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0570A8E-90CB-4581-A5AE-095E5F9171EB}" type="slidenum">
              <a:rPr lang="en-GB" smtClean="0"/>
              <a:pPr/>
              <a:t>‹#›</a:t>
            </a:fld>
            <a:endParaRPr lang="en-GB"/>
          </a:p>
        </p:txBody>
      </p:sp>
    </p:spTree>
    <p:extLst>
      <p:ext uri="{BB962C8B-B14F-4D97-AF65-F5344CB8AC3E}">
        <p14:creationId xmlns:p14="http://schemas.microsoft.com/office/powerpoint/2010/main" val="245300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570A8E-90CB-4581-A5AE-095E5F9171EB}" type="slidenum">
              <a:rPr lang="en-GB" smtClean="0"/>
              <a:pPr/>
              <a:t>1</a:t>
            </a:fld>
            <a:endParaRPr lang="en-GB"/>
          </a:p>
        </p:txBody>
      </p:sp>
    </p:spTree>
    <p:extLst>
      <p:ext uri="{BB962C8B-B14F-4D97-AF65-F5344CB8AC3E}">
        <p14:creationId xmlns:p14="http://schemas.microsoft.com/office/powerpoint/2010/main" val="375344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570A8E-90CB-4581-A5AE-095E5F9171EB}" type="slidenum">
              <a:rPr lang="en-GB" smtClean="0"/>
              <a:pPr/>
              <a:t>8</a:t>
            </a:fld>
            <a:endParaRPr lang="en-GB"/>
          </a:p>
        </p:txBody>
      </p:sp>
    </p:spTree>
    <p:extLst>
      <p:ext uri="{BB962C8B-B14F-4D97-AF65-F5344CB8AC3E}">
        <p14:creationId xmlns:p14="http://schemas.microsoft.com/office/powerpoint/2010/main" val="114247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AF6B93-3AD9-4EB7-AD71-876BA55FF860}" type="slidenum">
              <a:rPr lang="en-GB" smtClean="0"/>
              <a:pPr/>
              <a:t>‹#›</a:t>
            </a:fld>
            <a:endParaRPr lang="en-GB"/>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AF6B93-3AD9-4EB7-AD71-876BA55FF860}"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AF6B93-3AD9-4EB7-AD71-876BA55FF860}"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AF6B93-3AD9-4EB7-AD71-876BA55FF860}"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AF6B93-3AD9-4EB7-AD71-876BA55FF860}" type="slidenum">
              <a:rPr lang="en-GB" smtClean="0"/>
              <a:pPr/>
              <a:t>‹#›</a:t>
            </a:fld>
            <a:endParaRPr lang="en-GB"/>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AF6B93-3AD9-4EB7-AD71-876BA55FF860}"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AF6B93-3AD9-4EB7-AD71-876BA55FF860}" type="slidenum">
              <a:rPr lang="en-GB" smtClean="0"/>
              <a:pPr/>
              <a:t>‹#›</a:t>
            </a:fld>
            <a:endParaRPr lang="en-GB"/>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AF6B93-3AD9-4EB7-AD71-876BA55FF860}"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AF6B93-3AD9-4EB7-AD71-876BA55FF860}"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AF6B93-3AD9-4EB7-AD71-876BA55FF860}" type="slidenum">
              <a:rPr lang="en-GB" smtClean="0"/>
              <a:pPr/>
              <a:t>‹#›</a:t>
            </a:fld>
            <a:endParaRPr lang="en-GB"/>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670F7-3383-426F-AC1D-3BCE787773C9}" type="datetimeFigureOut">
              <a:rPr lang="en-GB" smtClean="0"/>
              <a:pPr/>
              <a:t>01/12/2017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AF6B93-3AD9-4EB7-AD71-876BA55FF860}"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7000"/>
            <a:lum/>
          </a:blip>
          <a:srcRect/>
          <a:stretch>
            <a:fillRect l="-29000" r="-2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547670F7-3383-426F-AC1D-3BCE787773C9}" type="datetimeFigureOut">
              <a:rPr lang="en-GB" smtClean="0"/>
              <a:pPr/>
              <a:t>01/12/2017</a:t>
            </a:fld>
            <a:endParaRPr lang="en-GB"/>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GB"/>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2AF6B93-3AD9-4EB7-AD71-876BA55FF860}" type="slidenum">
              <a:rPr lang="en-GB" smtClean="0"/>
              <a:pPr/>
              <a:t>‹#›</a:t>
            </a:fld>
            <a:endParaRPr lang="en-GB"/>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file:///\\2006SRV001.cotp.internal\Media%20Gallery$\Videos\Reception\RLJ\CIMG0222.AV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212976"/>
            <a:ext cx="7543800" cy="1727448"/>
          </a:xfrm>
        </p:spPr>
        <p:txBody>
          <a:bodyPr>
            <a:normAutofit/>
          </a:bodyPr>
          <a:lstStyle/>
          <a:p>
            <a:pPr algn="ctr"/>
            <a:r>
              <a:rPr lang="en-GB" sz="6600" dirty="0" smtClean="0"/>
              <a:t>Talk for Writing</a:t>
            </a:r>
            <a:endParaRPr lang="en-GB" sz="66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180775"/>
            <a:ext cx="648072" cy="6480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368" y="6237312"/>
            <a:ext cx="1224136" cy="612068"/>
          </a:xfrm>
          <a:prstGeom prst="rect">
            <a:avLst/>
          </a:prstGeom>
        </p:spPr>
      </p:pic>
    </p:spTree>
    <p:custDataLst>
      <p:tags r:id="rId1"/>
    </p:custDataLst>
    <p:extLst>
      <p:ext uri="{BB962C8B-B14F-4D97-AF65-F5344CB8AC3E}">
        <p14:creationId xmlns:p14="http://schemas.microsoft.com/office/powerpoint/2010/main" val="4289587027"/>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92678" y="768889"/>
            <a:ext cx="4027668" cy="30207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11759" y="806379"/>
            <a:ext cx="4032452" cy="3024339"/>
          </a:xfrm>
          <a:prstGeom prst="rect">
            <a:avLst/>
          </a:prstGeom>
        </p:spPr>
      </p:pic>
      <p:sp>
        <p:nvSpPr>
          <p:cNvPr id="2" name="Title 1"/>
          <p:cNvSpPr>
            <a:spLocks noGrp="1"/>
          </p:cNvSpPr>
          <p:nvPr>
            <p:ph type="title"/>
          </p:nvPr>
        </p:nvSpPr>
        <p:spPr/>
        <p:txBody>
          <a:bodyPr>
            <a:normAutofit/>
          </a:bodyPr>
          <a:lstStyle/>
          <a:p>
            <a:r>
              <a:rPr lang="en-GB" sz="3600" dirty="0" smtClean="0"/>
              <a:t>Progress from cold to hot tasks</a:t>
            </a:r>
            <a:endParaRPr lang="en-GB" sz="3600" dirty="0"/>
          </a:p>
        </p:txBody>
      </p:sp>
      <p:pic>
        <p:nvPicPr>
          <p:cNvPr id="9"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440670" y="806379"/>
            <a:ext cx="4032450" cy="3024338"/>
          </a:xfrm>
        </p:spPr>
      </p:pic>
      <p:sp>
        <p:nvSpPr>
          <p:cNvPr id="12" name="TextBox 11"/>
          <p:cNvSpPr txBox="1"/>
          <p:nvPr/>
        </p:nvSpPr>
        <p:spPr>
          <a:xfrm>
            <a:off x="323528" y="4509120"/>
            <a:ext cx="4032448" cy="369332"/>
          </a:xfrm>
          <a:prstGeom prst="rect">
            <a:avLst/>
          </a:prstGeom>
          <a:noFill/>
        </p:spPr>
        <p:txBody>
          <a:bodyPr wrap="square" rtlCol="0">
            <a:spAutoFit/>
          </a:bodyPr>
          <a:lstStyle/>
          <a:p>
            <a:r>
              <a:rPr lang="en-GB" dirty="0" smtClean="0"/>
              <a:t>Year 6 historical narrative hot task</a:t>
            </a:r>
            <a:endParaRPr lang="en-GB" dirty="0"/>
          </a:p>
        </p:txBody>
      </p:sp>
    </p:spTree>
    <p:extLst>
      <p:ext uri="{BB962C8B-B14F-4D97-AF65-F5344CB8AC3E}">
        <p14:creationId xmlns:p14="http://schemas.microsoft.com/office/powerpoint/2010/main" val="220231277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698432" cy="1600200"/>
          </a:xfrm>
        </p:spPr>
        <p:txBody>
          <a:bodyPr>
            <a:normAutofit/>
          </a:bodyPr>
          <a:lstStyle/>
          <a:p>
            <a:r>
              <a:rPr lang="en-GB" dirty="0" smtClean="0"/>
              <a:t>Why Talk for Writing?</a:t>
            </a:r>
            <a:endParaRPr lang="en-GB" dirty="0"/>
          </a:p>
        </p:txBody>
      </p:sp>
      <p:sp>
        <p:nvSpPr>
          <p:cNvPr id="3" name="Content Placeholder 2"/>
          <p:cNvSpPr>
            <a:spLocks noGrp="1"/>
          </p:cNvSpPr>
          <p:nvPr>
            <p:ph idx="1"/>
          </p:nvPr>
        </p:nvSpPr>
        <p:spPr>
          <a:xfrm>
            <a:off x="762000" y="685800"/>
            <a:ext cx="7543800" cy="4543400"/>
          </a:xfrm>
        </p:spPr>
        <p:txBody>
          <a:bodyPr>
            <a:normAutofit fontScale="85000" lnSpcReduction="10000"/>
          </a:bodyPr>
          <a:lstStyle/>
          <a:p>
            <a:r>
              <a:rPr lang="en-GB" dirty="0" smtClean="0"/>
              <a:t>Aligns with school’s aim to provide children with powerful knowledge </a:t>
            </a:r>
          </a:p>
          <a:p>
            <a:r>
              <a:rPr lang="en-GB" dirty="0" smtClean="0"/>
              <a:t>Success rates in schools have been high</a:t>
            </a:r>
          </a:p>
          <a:p>
            <a:r>
              <a:rPr lang="en-GB" dirty="0" smtClean="0"/>
              <a:t>Gives children confidence, particularly when writing at length</a:t>
            </a:r>
          </a:p>
          <a:p>
            <a:r>
              <a:rPr lang="en-GB" dirty="0" smtClean="0"/>
              <a:t>Allows children to learn higher level vocabulary and more challenging grammatical concepts in context</a:t>
            </a:r>
          </a:p>
          <a:p>
            <a:r>
              <a:rPr lang="en-GB" dirty="0" smtClean="0"/>
              <a:t>Improves children’s speech and language and story telling skills</a:t>
            </a:r>
          </a:p>
          <a:p>
            <a:r>
              <a:rPr lang="en-GB" dirty="0" smtClean="0"/>
              <a:t>Endorsed by the Local Authority </a:t>
            </a:r>
          </a:p>
          <a:p>
            <a:r>
              <a:rPr lang="en-GB" dirty="0" smtClean="0"/>
              <a:t>Ofsted state: </a:t>
            </a:r>
          </a:p>
          <a:p>
            <a:pPr marL="0" indent="0">
              <a:buNone/>
            </a:pPr>
            <a:r>
              <a:rPr lang="en-GB" dirty="0" smtClean="0"/>
              <a:t>‘</a:t>
            </a:r>
            <a:r>
              <a:rPr lang="en-GB" i="1" dirty="0" smtClean="0"/>
              <a:t>Pupils</a:t>
            </a:r>
            <a:r>
              <a:rPr lang="en-GB" i="1" dirty="0"/>
              <a:t>’ achievement in writing is improving in each year group. This is because the expectations of the quantity and quality of what pupils write have increased</a:t>
            </a:r>
            <a:r>
              <a:rPr lang="en-GB" i="1" dirty="0" smtClean="0"/>
              <a:t>.’ </a:t>
            </a:r>
          </a:p>
          <a:p>
            <a:pPr marL="0" indent="0">
              <a:buNone/>
            </a:pPr>
            <a:r>
              <a:rPr lang="en-GB" i="1" dirty="0" smtClean="0"/>
              <a:t>‘Teachers </a:t>
            </a:r>
            <a:r>
              <a:rPr lang="en-GB" i="1" dirty="0"/>
              <a:t>have raised their expectations of what the most able </a:t>
            </a:r>
            <a:r>
              <a:rPr lang="en-GB" i="1" dirty="0" smtClean="0"/>
              <a:t>       pupils </a:t>
            </a:r>
            <a:r>
              <a:rPr lang="en-GB" i="1" dirty="0"/>
              <a:t>can achieve, particularly in their </a:t>
            </a:r>
            <a:r>
              <a:rPr lang="en-GB" i="1" dirty="0" smtClean="0"/>
              <a:t>writing.’</a:t>
            </a:r>
          </a:p>
        </p:txBody>
      </p:sp>
    </p:spTree>
    <p:extLst>
      <p:ext uri="{BB962C8B-B14F-4D97-AF65-F5344CB8AC3E}">
        <p14:creationId xmlns:p14="http://schemas.microsoft.com/office/powerpoint/2010/main" val="1558784985"/>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Imitation</a:t>
            </a:r>
            <a:endParaRPr lang="en-GB" dirty="0"/>
          </a:p>
        </p:txBody>
      </p:sp>
      <p:sp>
        <p:nvSpPr>
          <p:cNvPr id="3" name="Content Placeholder 2"/>
          <p:cNvSpPr>
            <a:spLocks noGrp="1"/>
          </p:cNvSpPr>
          <p:nvPr>
            <p:ph idx="1"/>
          </p:nvPr>
        </p:nvSpPr>
        <p:spPr>
          <a:xfrm>
            <a:off x="755576" y="1052736"/>
            <a:ext cx="7543800" cy="3886200"/>
          </a:xfrm>
        </p:spPr>
        <p:txBody>
          <a:bodyPr/>
          <a:lstStyle/>
          <a:p>
            <a:r>
              <a:rPr lang="en-US" dirty="0" smtClean="0"/>
              <a:t>Begins </a:t>
            </a:r>
            <a:r>
              <a:rPr lang="en-US" dirty="0"/>
              <a:t>with a  ‘Cold </a:t>
            </a:r>
            <a:r>
              <a:rPr lang="en-US" dirty="0" smtClean="0"/>
              <a:t>Task’</a:t>
            </a:r>
          </a:p>
          <a:p>
            <a:r>
              <a:rPr lang="en-US" dirty="0" smtClean="0"/>
              <a:t>Teachers choose/write a </a:t>
            </a:r>
            <a:r>
              <a:rPr lang="en-US" dirty="0"/>
              <a:t>high quality text which contains the necessary knowledge to move children on in their writing </a:t>
            </a:r>
          </a:p>
          <a:p>
            <a:r>
              <a:rPr lang="en-US" dirty="0"/>
              <a:t>Children learn text off by heart using a text map and actions</a:t>
            </a:r>
          </a:p>
          <a:p>
            <a:r>
              <a:rPr lang="en-US" dirty="0"/>
              <a:t>Create a class ‘toolkit’ of features </a:t>
            </a:r>
          </a:p>
          <a:p>
            <a:endParaRPr lang="en-GB" dirty="0"/>
          </a:p>
        </p:txBody>
      </p:sp>
    </p:spTree>
    <p:extLst>
      <p:ext uri="{BB962C8B-B14F-4D97-AF65-F5344CB8AC3E}">
        <p14:creationId xmlns:p14="http://schemas.microsoft.com/office/powerpoint/2010/main" val="3702163569"/>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Text Map</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195736" y="1412776"/>
            <a:ext cx="4608512" cy="3456384"/>
          </a:xfrm>
        </p:spPr>
      </p:pic>
    </p:spTree>
    <p:extLst>
      <p:ext uri="{BB962C8B-B14F-4D97-AF65-F5344CB8AC3E}">
        <p14:creationId xmlns:p14="http://schemas.microsoft.com/office/powerpoint/2010/main" val="3047865999"/>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Talk for writing in Early Years</a:t>
            </a:r>
            <a:endParaRPr lang="en-GB" dirty="0"/>
          </a:p>
        </p:txBody>
      </p:sp>
      <p:sp>
        <p:nvSpPr>
          <p:cNvPr id="3" name="Content Placeholder 2"/>
          <p:cNvSpPr>
            <a:spLocks noGrp="1"/>
          </p:cNvSpPr>
          <p:nvPr>
            <p:ph idx="1"/>
          </p:nvPr>
        </p:nvSpPr>
        <p:spPr/>
        <p:txBody>
          <a:bodyPr/>
          <a:lstStyle/>
          <a:p>
            <a:r>
              <a:rPr lang="en-GB" dirty="0" smtClean="0">
                <a:hlinkClick r:id="rId2" action="ppaction://hlinkfile"/>
              </a:rPr>
              <a:t>M:\Videos\Reception\RLJ\CIMG0222.AVI</a:t>
            </a:r>
            <a:endParaRPr lang="en-GB" dirty="0"/>
          </a:p>
        </p:txBody>
      </p:sp>
    </p:spTree>
    <p:extLst>
      <p:ext uri="{BB962C8B-B14F-4D97-AF65-F5344CB8AC3E}">
        <p14:creationId xmlns:p14="http://schemas.microsoft.com/office/powerpoint/2010/main" val="278149536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698432" cy="1600200"/>
          </a:xfrm>
        </p:spPr>
        <p:txBody>
          <a:bodyPr>
            <a:normAutofit/>
          </a:bodyPr>
          <a:lstStyle/>
          <a:p>
            <a:r>
              <a:rPr lang="en-GB" dirty="0" smtClean="0"/>
              <a:t>Innovation/ Independent</a:t>
            </a:r>
            <a:endParaRPr lang="en-GB" dirty="0"/>
          </a:p>
        </p:txBody>
      </p:sp>
      <p:sp>
        <p:nvSpPr>
          <p:cNvPr id="3" name="Content Placeholder 2"/>
          <p:cNvSpPr>
            <a:spLocks noGrp="1"/>
          </p:cNvSpPr>
          <p:nvPr>
            <p:ph idx="1"/>
          </p:nvPr>
        </p:nvSpPr>
        <p:spPr>
          <a:xfrm>
            <a:off x="762000" y="685800"/>
            <a:ext cx="7543800" cy="4543400"/>
          </a:xfrm>
        </p:spPr>
        <p:txBody>
          <a:bodyPr>
            <a:normAutofit/>
          </a:bodyPr>
          <a:lstStyle/>
          <a:p>
            <a:r>
              <a:rPr lang="en-GB" dirty="0" smtClean="0"/>
              <a:t>Children adapt the original text, ‘magpie-</a:t>
            </a:r>
            <a:r>
              <a:rPr lang="en-GB" dirty="0" err="1" smtClean="0"/>
              <a:t>ing</a:t>
            </a:r>
            <a:r>
              <a:rPr lang="en-GB" dirty="0" smtClean="0"/>
              <a:t>’ high quality sentence structure, ideas and vocabulary </a:t>
            </a:r>
          </a:p>
          <a:p>
            <a:r>
              <a:rPr lang="en-GB" dirty="0" smtClean="0"/>
              <a:t>Teachers draw on other high quality texts to model features of the text-type </a:t>
            </a:r>
          </a:p>
          <a:p>
            <a:r>
              <a:rPr lang="en-GB" dirty="0" smtClean="0"/>
              <a:t>Writing is modelled by the teacher</a:t>
            </a:r>
          </a:p>
          <a:p>
            <a:r>
              <a:rPr lang="en-US" dirty="0"/>
              <a:t>Children apply what they have learnt </a:t>
            </a:r>
            <a:r>
              <a:rPr lang="en-US" dirty="0" smtClean="0"/>
              <a:t>to produce a </a:t>
            </a:r>
            <a:r>
              <a:rPr lang="en-US" dirty="0"/>
              <a:t>piece of </a:t>
            </a:r>
            <a:r>
              <a:rPr lang="en-US" dirty="0" smtClean="0"/>
              <a:t>writing</a:t>
            </a:r>
            <a:endParaRPr lang="en-US" dirty="0"/>
          </a:p>
          <a:p>
            <a:r>
              <a:rPr lang="en-US" dirty="0" smtClean="0"/>
              <a:t>Writing </a:t>
            </a:r>
            <a:r>
              <a:rPr lang="en-US" dirty="0"/>
              <a:t>in </a:t>
            </a:r>
            <a:r>
              <a:rPr lang="en-US" dirty="0" smtClean="0"/>
              <a:t>other </a:t>
            </a:r>
            <a:r>
              <a:rPr lang="en-US" dirty="0"/>
              <a:t>curriculum </a:t>
            </a:r>
            <a:r>
              <a:rPr lang="en-US" dirty="0" smtClean="0"/>
              <a:t>subjects</a:t>
            </a:r>
            <a:endParaRPr lang="en-GB" dirty="0" smtClean="0"/>
          </a:p>
          <a:p>
            <a:r>
              <a:rPr lang="en-GB" dirty="0" smtClean="0"/>
              <a:t>Good examples are shared and assessed as a class </a:t>
            </a:r>
          </a:p>
          <a:p>
            <a:pPr marL="0" indent="0">
              <a:buNone/>
            </a:pPr>
            <a:endParaRPr lang="en-GB" dirty="0"/>
          </a:p>
        </p:txBody>
      </p:sp>
    </p:spTree>
    <p:extLst>
      <p:ext uri="{BB962C8B-B14F-4D97-AF65-F5344CB8AC3E}">
        <p14:creationId xmlns:p14="http://schemas.microsoft.com/office/powerpoint/2010/main" val="2227444094"/>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698432" cy="1600200"/>
          </a:xfrm>
        </p:spPr>
        <p:txBody>
          <a:bodyPr>
            <a:normAutofit fontScale="90000"/>
          </a:bodyPr>
          <a:lstStyle/>
          <a:p>
            <a:r>
              <a:rPr lang="en-GB" dirty="0" smtClean="0"/>
              <a:t>What has the impact been?</a:t>
            </a:r>
            <a:endParaRPr lang="en-GB" dirty="0"/>
          </a:p>
        </p:txBody>
      </p:sp>
      <p:sp>
        <p:nvSpPr>
          <p:cNvPr id="3" name="Content Placeholder 2"/>
          <p:cNvSpPr>
            <a:spLocks noGrp="1"/>
          </p:cNvSpPr>
          <p:nvPr>
            <p:ph idx="1"/>
          </p:nvPr>
        </p:nvSpPr>
        <p:spPr>
          <a:xfrm>
            <a:off x="762000" y="685800"/>
            <a:ext cx="7543800" cy="4543400"/>
          </a:xfrm>
        </p:spPr>
        <p:txBody>
          <a:bodyPr>
            <a:normAutofit fontScale="92500"/>
          </a:bodyPr>
          <a:lstStyle/>
          <a:p>
            <a:r>
              <a:rPr lang="en-GB" dirty="0" smtClean="0"/>
              <a:t>Raised profile of writing across the school</a:t>
            </a:r>
          </a:p>
          <a:p>
            <a:r>
              <a:rPr lang="en-GB" dirty="0" smtClean="0"/>
              <a:t>End of KS Statutory test data- CPS above national figures for children working at Expected </a:t>
            </a:r>
            <a:r>
              <a:rPr lang="en-GB" dirty="0"/>
              <a:t>S</a:t>
            </a:r>
            <a:r>
              <a:rPr lang="en-GB" dirty="0" smtClean="0"/>
              <a:t>tandard and in Greater Depth towards expected standard</a:t>
            </a:r>
          </a:p>
          <a:p>
            <a:r>
              <a:rPr lang="en-GB" dirty="0" smtClean="0"/>
              <a:t>Quality of writing in other curriculum areas has improved with  children apply skills</a:t>
            </a:r>
          </a:p>
          <a:p>
            <a:r>
              <a:rPr lang="en-GB" dirty="0" smtClean="0"/>
              <a:t>Ofsted</a:t>
            </a:r>
          </a:p>
          <a:p>
            <a:pPr marL="0" indent="0">
              <a:buNone/>
            </a:pPr>
            <a:r>
              <a:rPr lang="en-GB" i="1" dirty="0" smtClean="0"/>
              <a:t>‘The </a:t>
            </a:r>
            <a:r>
              <a:rPr lang="en-GB" i="1" dirty="0"/>
              <a:t>‘knowledge-rich’, broad curriculum lends itself to many more opportunities for pupils to write in other subject areas. Pupils are therefore rehearsing their writing more regularly and their books show that they are applying their skills more efficiently when they complete their extended writing</a:t>
            </a:r>
            <a:r>
              <a:rPr lang="en-GB" i="1" dirty="0" smtClean="0"/>
              <a:t>.’</a:t>
            </a:r>
            <a:endParaRPr lang="en-GB" i="1" dirty="0"/>
          </a:p>
        </p:txBody>
      </p:sp>
    </p:spTree>
    <p:extLst>
      <p:ext uri="{BB962C8B-B14F-4D97-AF65-F5344CB8AC3E}">
        <p14:creationId xmlns:p14="http://schemas.microsoft.com/office/powerpoint/2010/main" val="2036273405"/>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410400" cy="1600200"/>
          </a:xfrm>
        </p:spPr>
        <p:txBody>
          <a:bodyPr>
            <a:normAutofit/>
          </a:bodyPr>
          <a:lstStyle/>
          <a:p>
            <a:r>
              <a:rPr lang="en-GB" sz="4400" dirty="0" smtClean="0"/>
              <a:t>Progress from cold to hot tasks</a:t>
            </a:r>
            <a:endParaRPr lang="en-GB" sz="4400" dirty="0"/>
          </a:p>
        </p:txBody>
      </p:sp>
      <p:pic>
        <p:nvPicPr>
          <p:cNvPr id="7" name="Content Placeholder 6"/>
          <p:cNvPicPr>
            <a:picLocks noGrp="1" noChangeAspect="1"/>
          </p:cNvPicPr>
          <p:nvPr>
            <p:ph idx="1"/>
          </p:nvPr>
        </p:nvPicPr>
        <p:blipFill>
          <a:blip r:embed="rId3"/>
          <a:stretch>
            <a:fillRect/>
          </a:stretch>
        </p:blipFill>
        <p:spPr>
          <a:xfrm>
            <a:off x="408429" y="659401"/>
            <a:ext cx="3655722" cy="3456384"/>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4053" y="924699"/>
            <a:ext cx="4107451" cy="2677720"/>
          </a:xfrm>
          <a:prstGeom prst="rect">
            <a:avLst/>
          </a:prstGeom>
          <a:noFill/>
          <a:ln>
            <a:noFill/>
          </a:ln>
        </p:spPr>
      </p:pic>
      <p:pic>
        <p:nvPicPr>
          <p:cNvPr id="12" name="Picture 11"/>
          <p:cNvPicPr>
            <a:picLocks noChangeAspect="1"/>
          </p:cNvPicPr>
          <p:nvPr/>
        </p:nvPicPr>
        <p:blipFill>
          <a:blip r:embed="rId5"/>
          <a:stretch>
            <a:fillRect/>
          </a:stretch>
        </p:blipFill>
        <p:spPr>
          <a:xfrm>
            <a:off x="4064151" y="175758"/>
            <a:ext cx="4147319" cy="720366"/>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4118" y="3659569"/>
            <a:ext cx="4127386" cy="1861385"/>
          </a:xfrm>
          <a:prstGeom prst="rect">
            <a:avLst/>
          </a:prstGeom>
          <a:noFill/>
          <a:ln>
            <a:noFill/>
          </a:ln>
        </p:spPr>
      </p:pic>
      <p:sp>
        <p:nvSpPr>
          <p:cNvPr id="14" name="TextBox 13"/>
          <p:cNvSpPr txBox="1"/>
          <p:nvPr/>
        </p:nvSpPr>
        <p:spPr>
          <a:xfrm>
            <a:off x="333186" y="4165257"/>
            <a:ext cx="3227467" cy="369332"/>
          </a:xfrm>
          <a:prstGeom prst="rect">
            <a:avLst/>
          </a:prstGeom>
          <a:noFill/>
        </p:spPr>
        <p:txBody>
          <a:bodyPr wrap="square" rtlCol="0">
            <a:spAutoFit/>
          </a:bodyPr>
          <a:lstStyle/>
          <a:p>
            <a:r>
              <a:rPr lang="en-GB" dirty="0" smtClean="0"/>
              <a:t>Year 1 Cold task</a:t>
            </a:r>
            <a:endParaRPr lang="en-GB" dirty="0"/>
          </a:p>
        </p:txBody>
      </p:sp>
      <p:sp>
        <p:nvSpPr>
          <p:cNvPr id="16" name="TextBox 15"/>
          <p:cNvSpPr txBox="1"/>
          <p:nvPr/>
        </p:nvSpPr>
        <p:spPr>
          <a:xfrm>
            <a:off x="1946920" y="5146800"/>
            <a:ext cx="2520280" cy="369332"/>
          </a:xfrm>
          <a:prstGeom prst="rect">
            <a:avLst/>
          </a:prstGeom>
          <a:noFill/>
        </p:spPr>
        <p:txBody>
          <a:bodyPr wrap="square" rtlCol="0">
            <a:spAutoFit/>
          </a:bodyPr>
          <a:lstStyle/>
          <a:p>
            <a:r>
              <a:rPr lang="en-GB" dirty="0" smtClean="0"/>
              <a:t>Year 1 imitation task</a:t>
            </a:r>
            <a:endParaRPr lang="en-GB" dirty="0"/>
          </a:p>
        </p:txBody>
      </p:sp>
    </p:spTree>
    <p:extLst>
      <p:ext uri="{BB962C8B-B14F-4D97-AF65-F5344CB8AC3E}">
        <p14:creationId xmlns:p14="http://schemas.microsoft.com/office/powerpoint/2010/main" val="1458608391"/>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410400" cy="1600200"/>
          </a:xfrm>
        </p:spPr>
        <p:txBody>
          <a:bodyPr>
            <a:normAutofit/>
          </a:bodyPr>
          <a:lstStyle/>
          <a:p>
            <a:r>
              <a:rPr lang="en-GB" sz="4400" dirty="0" smtClean="0"/>
              <a:t>Progress from cold to hot tasks</a:t>
            </a:r>
            <a:endParaRPr lang="en-GB" sz="4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476671"/>
            <a:ext cx="3744416" cy="4992555"/>
          </a:xfrm>
        </p:spPr>
      </p:pic>
      <p:sp>
        <p:nvSpPr>
          <p:cNvPr id="6" name="TextBox 5"/>
          <p:cNvSpPr txBox="1"/>
          <p:nvPr/>
        </p:nvSpPr>
        <p:spPr>
          <a:xfrm>
            <a:off x="395536" y="908720"/>
            <a:ext cx="2016224" cy="646331"/>
          </a:xfrm>
          <a:prstGeom prst="rect">
            <a:avLst/>
          </a:prstGeom>
          <a:noFill/>
        </p:spPr>
        <p:txBody>
          <a:bodyPr wrap="square" rtlCol="0">
            <a:spAutoFit/>
          </a:bodyPr>
          <a:lstStyle/>
          <a:p>
            <a:r>
              <a:rPr lang="en-GB" dirty="0" smtClean="0"/>
              <a:t>Year 6 historical </a:t>
            </a:r>
          </a:p>
          <a:p>
            <a:r>
              <a:rPr lang="en-GB" dirty="0" smtClean="0"/>
              <a:t>Narrative cold task</a:t>
            </a:r>
            <a:endParaRPr lang="en-GB" dirty="0"/>
          </a:p>
        </p:txBody>
      </p:sp>
    </p:spTree>
    <p:extLst>
      <p:ext uri="{BB962C8B-B14F-4D97-AF65-F5344CB8AC3E}">
        <p14:creationId xmlns:p14="http://schemas.microsoft.com/office/powerpoint/2010/main" val="1006815583"/>
      </p:ext>
    </p:extLst>
  </p:cSld>
  <p:clrMapOvr>
    <a:masterClrMapping/>
  </p:clrMapOvr>
  <mc:AlternateContent xmlns:mc="http://schemas.openxmlformats.org/markup-compatibility/2006" xmlns:p14="http://schemas.microsoft.com/office/powerpoint/2010/main">
    <mc:Choice Requires="p14">
      <p:transition spd="slow" p14:dur="800" advTm="10000">
        <p:circle/>
      </p:transition>
    </mc:Choice>
    <mc:Fallback xmlns="">
      <p:transition spd="slow" advTm="10000">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HINE Parents Powerpo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SHINE Parents Powerpoint</Template>
  <TotalTime>1090</TotalTime>
  <Words>375</Words>
  <Application>Microsoft Office PowerPoint</Application>
  <PresentationFormat>On-screen Show (4:3)</PresentationFormat>
  <Paragraphs>42</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SHINE Parents Powerpoint</vt:lpstr>
      <vt:lpstr>Talk for Writing</vt:lpstr>
      <vt:lpstr>Why Talk for Writing?</vt:lpstr>
      <vt:lpstr> Imitation</vt:lpstr>
      <vt:lpstr>Text Map</vt:lpstr>
      <vt:lpstr>Talk for writing in Early Years</vt:lpstr>
      <vt:lpstr>Innovation/ Independent</vt:lpstr>
      <vt:lpstr>What has the impact been?</vt:lpstr>
      <vt:lpstr>Progress from cold to hot tasks</vt:lpstr>
      <vt:lpstr>Progress from cold to hot tasks</vt:lpstr>
      <vt:lpstr>Progress from cold to hot tasks</vt:lpstr>
    </vt:vector>
  </TitlesOfParts>
  <Company>ICTSSCCM01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S.H.I.N.E.</dc:title>
  <dc:creator>Morel David</dc:creator>
  <cp:lastModifiedBy>Moore Richard</cp:lastModifiedBy>
  <cp:revision>37</cp:revision>
  <cp:lastPrinted>2016-02-08T10:49:32Z</cp:lastPrinted>
  <dcterms:created xsi:type="dcterms:W3CDTF">2016-02-23T15:45:18Z</dcterms:created>
  <dcterms:modified xsi:type="dcterms:W3CDTF">2017-12-01T17:39:30Z</dcterms:modified>
</cp:coreProperties>
</file>