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handoutMasterIdLst>
    <p:handoutMasterId r:id="rId45"/>
  </p:handoutMasterIdLst>
  <p:sldIdLst>
    <p:sldId id="256" r:id="rId2"/>
    <p:sldId id="270" r:id="rId3"/>
    <p:sldId id="271" r:id="rId4"/>
    <p:sldId id="272" r:id="rId5"/>
    <p:sldId id="273" r:id="rId6"/>
    <p:sldId id="261" r:id="rId7"/>
    <p:sldId id="262" r:id="rId8"/>
    <p:sldId id="265" r:id="rId9"/>
    <p:sldId id="266" r:id="rId10"/>
    <p:sldId id="268" r:id="rId11"/>
    <p:sldId id="274" r:id="rId12"/>
    <p:sldId id="275" r:id="rId13"/>
    <p:sldId id="276" r:id="rId14"/>
    <p:sldId id="277" r:id="rId15"/>
    <p:sldId id="278" r:id="rId16"/>
    <p:sldId id="279" r:id="rId17"/>
    <p:sldId id="305" r:id="rId18"/>
    <p:sldId id="280" r:id="rId19"/>
    <p:sldId id="295" r:id="rId20"/>
    <p:sldId id="296" r:id="rId21"/>
    <p:sldId id="297" r:id="rId22"/>
    <p:sldId id="298" r:id="rId23"/>
    <p:sldId id="299" r:id="rId24"/>
    <p:sldId id="300" r:id="rId25"/>
    <p:sldId id="301" r:id="rId26"/>
    <p:sldId id="302" r:id="rId27"/>
    <p:sldId id="303" r:id="rId28"/>
    <p:sldId id="304"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111" d="100"/>
          <a:sy n="111" d="100"/>
        </p:scale>
        <p:origin x="-160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8" d="100"/>
          <a:sy n="78" d="100"/>
        </p:scale>
        <p:origin x="-3366"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15A90525-C529-4E37-A05F-1EC3596E4707}" type="datetimeFigureOut">
              <a:rPr lang="en-GB" smtClean="0"/>
              <a:pPr/>
              <a:t>08/02/2016</a:t>
            </a:fld>
            <a:endParaRPr lang="en-GB"/>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A6FDAA62-03ED-47F4-BBE2-6C6A9DDB6C1A}" type="slidenum">
              <a:rPr lang="en-GB" smtClean="0"/>
              <a:pPr/>
              <a:t>‹#›</a:t>
            </a:fld>
            <a:endParaRPr lang="en-GB"/>
          </a:p>
        </p:txBody>
      </p:sp>
    </p:spTree>
    <p:extLst>
      <p:ext uri="{BB962C8B-B14F-4D97-AF65-F5344CB8AC3E}">
        <p14:creationId xmlns:p14="http://schemas.microsoft.com/office/powerpoint/2010/main" val="4164547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EF2BC1C2-9824-4F0F-A3AF-AB1E747042A8}" type="datetimeFigureOut">
              <a:rPr lang="en-GB" smtClean="0"/>
              <a:pPr/>
              <a:t>08/02/2016</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0570A8E-90CB-4581-A5AE-095E5F9171EB}" type="slidenum">
              <a:rPr lang="en-GB" smtClean="0"/>
              <a:pPr/>
              <a:t>‹#›</a:t>
            </a:fld>
            <a:endParaRPr lang="en-GB"/>
          </a:p>
        </p:txBody>
      </p:sp>
    </p:spTree>
    <p:extLst>
      <p:ext uri="{BB962C8B-B14F-4D97-AF65-F5344CB8AC3E}">
        <p14:creationId xmlns:p14="http://schemas.microsoft.com/office/powerpoint/2010/main" val="245300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570A8E-90CB-4581-A5AE-095E5F9171EB}" type="slidenum">
              <a:rPr lang="en-GB" smtClean="0"/>
              <a:pPr/>
              <a:t>1</a:t>
            </a:fld>
            <a:endParaRPr lang="en-GB"/>
          </a:p>
        </p:txBody>
      </p:sp>
    </p:spTree>
    <p:extLst>
      <p:ext uri="{BB962C8B-B14F-4D97-AF65-F5344CB8AC3E}">
        <p14:creationId xmlns:p14="http://schemas.microsoft.com/office/powerpoint/2010/main" val="375344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570A8E-90CB-4581-A5AE-095E5F9171EB}" type="slidenum">
              <a:rPr lang="en-GB" smtClean="0"/>
              <a:pPr/>
              <a:t>6</a:t>
            </a:fld>
            <a:endParaRPr lang="en-GB"/>
          </a:p>
        </p:txBody>
      </p:sp>
    </p:spTree>
    <p:extLst>
      <p:ext uri="{BB962C8B-B14F-4D97-AF65-F5344CB8AC3E}">
        <p14:creationId xmlns:p14="http://schemas.microsoft.com/office/powerpoint/2010/main" val="53834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570A8E-90CB-4581-A5AE-095E5F9171EB}" type="slidenum">
              <a:rPr lang="en-GB" smtClean="0"/>
              <a:pPr/>
              <a:t>7</a:t>
            </a:fld>
            <a:endParaRPr lang="en-GB"/>
          </a:p>
        </p:txBody>
      </p:sp>
    </p:spTree>
    <p:extLst>
      <p:ext uri="{BB962C8B-B14F-4D97-AF65-F5344CB8AC3E}">
        <p14:creationId xmlns:p14="http://schemas.microsoft.com/office/powerpoint/2010/main" val="69053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570A8E-90CB-4581-A5AE-095E5F9171EB}" type="slidenum">
              <a:rPr lang="en-GB" smtClean="0"/>
              <a:pPr/>
              <a:t>8</a:t>
            </a:fld>
            <a:endParaRPr lang="en-GB"/>
          </a:p>
        </p:txBody>
      </p:sp>
    </p:spTree>
    <p:extLst>
      <p:ext uri="{BB962C8B-B14F-4D97-AF65-F5344CB8AC3E}">
        <p14:creationId xmlns:p14="http://schemas.microsoft.com/office/powerpoint/2010/main" val="3282847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570A8E-90CB-4581-A5AE-095E5F9171EB}" type="slidenum">
              <a:rPr lang="en-GB" smtClean="0"/>
              <a:pPr/>
              <a:t>9</a:t>
            </a:fld>
            <a:endParaRPr lang="en-GB"/>
          </a:p>
        </p:txBody>
      </p:sp>
    </p:spTree>
    <p:extLst>
      <p:ext uri="{BB962C8B-B14F-4D97-AF65-F5344CB8AC3E}">
        <p14:creationId xmlns:p14="http://schemas.microsoft.com/office/powerpoint/2010/main" val="316260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570A8E-90CB-4581-A5AE-095E5F9171EB}" type="slidenum">
              <a:rPr lang="en-GB" smtClean="0"/>
              <a:pPr/>
              <a:t>10</a:t>
            </a:fld>
            <a:endParaRPr lang="en-GB"/>
          </a:p>
        </p:txBody>
      </p:sp>
    </p:spTree>
    <p:extLst>
      <p:ext uri="{BB962C8B-B14F-4D97-AF65-F5344CB8AC3E}">
        <p14:creationId xmlns:p14="http://schemas.microsoft.com/office/powerpoint/2010/main" val="2056760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47670F7-3383-426F-AC1D-3BCE787773C9}" type="datetimeFigureOut">
              <a:rPr lang="en-GB" smtClean="0"/>
              <a:pPr/>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6B93-3AD9-4EB7-AD71-876BA55FF860}" type="slidenum">
              <a:rPr lang="en-GB" smtClean="0"/>
              <a:pPr/>
              <a:t>‹#›</a:t>
            </a:fld>
            <a:endParaRPr lang="en-GB"/>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670F7-3383-426F-AC1D-3BCE787773C9}" type="datetimeFigureOut">
              <a:rPr lang="en-GB" smtClean="0"/>
              <a:pPr/>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6B93-3AD9-4EB7-AD71-876BA55FF86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670F7-3383-426F-AC1D-3BCE787773C9}" type="datetimeFigureOut">
              <a:rPr lang="en-GB" smtClean="0"/>
              <a:pPr/>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6B93-3AD9-4EB7-AD71-876BA55FF86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47670F7-3383-426F-AC1D-3BCE787773C9}" type="datetimeFigureOut">
              <a:rPr lang="en-GB" smtClean="0"/>
              <a:pPr/>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6B93-3AD9-4EB7-AD71-876BA55FF86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670F7-3383-426F-AC1D-3BCE787773C9}" type="datetimeFigureOut">
              <a:rPr lang="en-GB" smtClean="0"/>
              <a:pPr/>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6B93-3AD9-4EB7-AD71-876BA55FF860}" type="slidenum">
              <a:rPr lang="en-GB" smtClean="0"/>
              <a:pPr/>
              <a:t>‹#›</a:t>
            </a:fld>
            <a:endParaRPr lang="en-GB"/>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670F7-3383-426F-AC1D-3BCE787773C9}" type="datetimeFigureOut">
              <a:rPr lang="en-GB" smtClean="0"/>
              <a:pPr/>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F6B93-3AD9-4EB7-AD71-876BA55FF86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670F7-3383-426F-AC1D-3BCE787773C9}" type="datetimeFigureOut">
              <a:rPr lang="en-GB" smtClean="0"/>
              <a:pPr/>
              <a:t>08/02/2016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AF6B93-3AD9-4EB7-AD71-876BA55FF860}" type="slidenum">
              <a:rPr lang="en-GB" smtClean="0"/>
              <a:pPr/>
              <a:t>‹#›</a:t>
            </a:fld>
            <a:endParaRPr lang="en-GB"/>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7670F7-3383-426F-AC1D-3BCE787773C9}" type="datetimeFigureOut">
              <a:rPr lang="en-GB" smtClean="0"/>
              <a:pPr/>
              <a:t>08/02/2016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AF6B93-3AD9-4EB7-AD71-876BA55FF86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670F7-3383-426F-AC1D-3BCE787773C9}" type="datetimeFigureOut">
              <a:rPr lang="en-GB" smtClean="0"/>
              <a:pPr/>
              <a:t>08/02/2016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AF6B93-3AD9-4EB7-AD71-876BA55FF86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670F7-3383-426F-AC1D-3BCE787773C9}" type="datetimeFigureOut">
              <a:rPr lang="en-GB" smtClean="0"/>
              <a:pPr/>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F6B93-3AD9-4EB7-AD71-876BA55FF860}" type="slidenum">
              <a:rPr lang="en-GB" smtClean="0"/>
              <a:pPr/>
              <a:t>‹#›</a:t>
            </a:fld>
            <a:endParaRPr lang="en-GB"/>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670F7-3383-426F-AC1D-3BCE787773C9}" type="datetimeFigureOut">
              <a:rPr lang="en-GB" smtClean="0"/>
              <a:pPr/>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F6B93-3AD9-4EB7-AD71-876BA55FF860}"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l="-29000" r="-2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47670F7-3383-426F-AC1D-3BCE787773C9}" type="datetimeFigureOut">
              <a:rPr lang="en-GB" smtClean="0"/>
              <a:pPr/>
              <a:t>08/02/2016</a:t>
            </a:fld>
            <a:endParaRPr lang="en-GB"/>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GB"/>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2AF6B93-3AD9-4EB7-AD71-876BA55FF860}" type="slidenum">
              <a:rPr lang="en-GB" smtClean="0"/>
              <a:pPr/>
              <a:t>‹#›</a:t>
            </a:fld>
            <a:endParaRPr lang="en-GB"/>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6237312"/>
            <a:ext cx="1224136" cy="612068"/>
          </a:xfrm>
          <a:prstGeom prst="rect">
            <a:avLst/>
          </a:prstGeom>
        </p:spPr>
      </p:pic>
      <p:sp>
        <p:nvSpPr>
          <p:cNvPr id="2" name="Title 1"/>
          <p:cNvSpPr>
            <a:spLocks noGrp="1"/>
          </p:cNvSpPr>
          <p:nvPr>
            <p:ph type="ctrTitle"/>
          </p:nvPr>
        </p:nvSpPr>
        <p:spPr>
          <a:xfrm>
            <a:off x="762000" y="2996952"/>
            <a:ext cx="7543800" cy="1727448"/>
          </a:xfrm>
        </p:spPr>
        <p:txBody>
          <a:bodyPr>
            <a:normAutofit fontScale="90000"/>
          </a:bodyPr>
          <a:lstStyle/>
          <a:p>
            <a:r>
              <a:rPr lang="en-GB" dirty="0" smtClean="0"/>
              <a:t>Assessment at CPS</a:t>
            </a:r>
            <a:endParaRPr lang="en-GB" dirty="0"/>
          </a:p>
        </p:txBody>
      </p:sp>
      <p:sp>
        <p:nvSpPr>
          <p:cNvPr id="3" name="Subtitle 2"/>
          <p:cNvSpPr>
            <a:spLocks noGrp="1"/>
          </p:cNvSpPr>
          <p:nvPr>
            <p:ph type="subTitle" idx="1"/>
          </p:nvPr>
        </p:nvSpPr>
        <p:spPr/>
        <p:txBody>
          <a:bodyPr/>
          <a:lstStyle/>
          <a:p>
            <a:r>
              <a:rPr lang="en-GB" dirty="0" smtClean="0"/>
              <a:t>A new way of working</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180775"/>
            <a:ext cx="648072" cy="648072"/>
          </a:xfrm>
          <a:prstGeom prst="rect">
            <a:avLst/>
          </a:prstGeom>
        </p:spPr>
      </p:pic>
    </p:spTree>
    <p:extLst>
      <p:ext uri="{BB962C8B-B14F-4D97-AF65-F5344CB8AC3E}">
        <p14:creationId xmlns:p14="http://schemas.microsoft.com/office/powerpoint/2010/main" val="2968838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will this mean for parents?</a:t>
            </a:r>
            <a:endParaRPr lang="en-GB" dirty="0"/>
          </a:p>
        </p:txBody>
      </p:sp>
      <p:sp>
        <p:nvSpPr>
          <p:cNvPr id="3" name="Content Placeholder 2"/>
          <p:cNvSpPr>
            <a:spLocks noGrp="1"/>
          </p:cNvSpPr>
          <p:nvPr>
            <p:ph idx="1"/>
          </p:nvPr>
        </p:nvSpPr>
        <p:spPr>
          <a:xfrm>
            <a:off x="762000" y="685800"/>
            <a:ext cx="7543800" cy="4183360"/>
          </a:xfrm>
        </p:spPr>
        <p:txBody>
          <a:bodyPr>
            <a:normAutofit/>
          </a:bodyPr>
          <a:lstStyle/>
          <a:p>
            <a:r>
              <a:rPr lang="en-GB" dirty="0" smtClean="0"/>
              <a:t>Information to be shared at parents’ evening</a:t>
            </a:r>
          </a:p>
          <a:p>
            <a:pPr lvl="1"/>
            <a:r>
              <a:rPr lang="en-GB" dirty="0" smtClean="0"/>
              <a:t>What your child has done well in and what the key areas for development are</a:t>
            </a:r>
          </a:p>
          <a:p>
            <a:pPr lvl="1"/>
            <a:r>
              <a:rPr lang="en-GB" dirty="0" smtClean="0"/>
              <a:t>Information will be about specific objectives – will allow better conversations about how you can support</a:t>
            </a:r>
          </a:p>
          <a:p>
            <a:pPr lvl="1"/>
            <a:r>
              <a:rPr lang="en-GB" dirty="0" smtClean="0"/>
              <a:t>Extra support will have a more specific focus – discussions should be more focussed</a:t>
            </a:r>
          </a:p>
          <a:p>
            <a:r>
              <a:rPr lang="en-GB" dirty="0" smtClean="0"/>
              <a:t>End of year reporting</a:t>
            </a:r>
          </a:p>
        </p:txBody>
      </p:sp>
    </p:spTree>
    <p:extLst>
      <p:ext uri="{BB962C8B-B14F-4D97-AF65-F5344CB8AC3E}">
        <p14:creationId xmlns:p14="http://schemas.microsoft.com/office/powerpoint/2010/main" val="2622118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Standardised Summative Assessment</a:t>
            </a:r>
            <a:endParaRPr lang="en-GB" dirty="0"/>
          </a:p>
        </p:txBody>
      </p:sp>
      <p:sp>
        <p:nvSpPr>
          <p:cNvPr id="3" name="Content Placeholder 2"/>
          <p:cNvSpPr>
            <a:spLocks noGrp="1"/>
          </p:cNvSpPr>
          <p:nvPr>
            <p:ph idx="1"/>
          </p:nvPr>
        </p:nvSpPr>
        <p:spPr/>
        <p:txBody>
          <a:bodyPr/>
          <a:lstStyle/>
          <a:p>
            <a:r>
              <a:rPr lang="en-GB" dirty="0" smtClean="0"/>
              <a:t>EYFS – Baseline on entry from September 2016</a:t>
            </a:r>
          </a:p>
          <a:p>
            <a:r>
              <a:rPr lang="en-GB" dirty="0" smtClean="0"/>
              <a:t>Year 1 Phonics </a:t>
            </a:r>
          </a:p>
          <a:p>
            <a:r>
              <a:rPr lang="en-GB" dirty="0" smtClean="0"/>
              <a:t>Key Stage 1</a:t>
            </a:r>
          </a:p>
          <a:p>
            <a:r>
              <a:rPr lang="en-GB" dirty="0" smtClean="0"/>
              <a:t>Key Stage 2</a:t>
            </a:r>
            <a:endParaRPr lang="en-GB" dirty="0"/>
          </a:p>
        </p:txBody>
      </p:sp>
    </p:spTree>
    <p:extLst>
      <p:ext uri="{BB962C8B-B14F-4D97-AF65-F5344CB8AC3E}">
        <p14:creationId xmlns:p14="http://schemas.microsoft.com/office/powerpoint/2010/main" val="1177329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Any Questions on in school summative assessment?</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623561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509120"/>
            <a:ext cx="7543800" cy="1524000"/>
          </a:xfrm>
        </p:spPr>
        <p:txBody>
          <a:bodyPr>
            <a:normAutofit fontScale="90000"/>
          </a:bodyPr>
          <a:lstStyle/>
          <a:p>
            <a:r>
              <a:rPr lang="en-GB" dirty="0"/>
              <a:t>End of </a:t>
            </a:r>
            <a:r>
              <a:rPr lang="en-GB" dirty="0" smtClean="0"/>
              <a:t>Key Stage 1 Assessments</a:t>
            </a:r>
            <a:endParaRPr lang="en-GB" dirty="0"/>
          </a:p>
        </p:txBody>
      </p:sp>
    </p:spTree>
    <p:extLst>
      <p:ext uri="{BB962C8B-B14F-4D97-AF65-F5344CB8AC3E}">
        <p14:creationId xmlns:p14="http://schemas.microsoft.com/office/powerpoint/2010/main" val="506181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KS1</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Are </a:t>
            </a:r>
            <a:r>
              <a:rPr lang="en-US" dirty="0"/>
              <a:t>statutory- all children must take them unless they are believed to be working well below the expected standard- if this is the case your child's teacher will meet with you and discuss </a:t>
            </a:r>
            <a:r>
              <a:rPr lang="en-US" dirty="0" err="1"/>
              <a:t>disapplying</a:t>
            </a:r>
            <a:r>
              <a:rPr lang="en-US" dirty="0"/>
              <a:t>  your child</a:t>
            </a:r>
          </a:p>
          <a:p>
            <a:endParaRPr lang="en-GB" dirty="0"/>
          </a:p>
          <a:p>
            <a:r>
              <a:rPr lang="en-US" dirty="0"/>
              <a:t>Are internally marked- at this stage these tests will be marked in school by the child's teacher</a:t>
            </a:r>
          </a:p>
          <a:p>
            <a:endParaRPr lang="en-GB" dirty="0"/>
          </a:p>
          <a:p>
            <a:r>
              <a:rPr lang="en-US" dirty="0"/>
              <a:t>Produce a mark which helps inform a teacher judgement - if your child under-performs on the day of the test the teacher will still be able to use their own knowledge to decide if the child has met the national standard</a:t>
            </a:r>
            <a:endParaRPr lang="en-GB" dirty="0"/>
          </a:p>
        </p:txBody>
      </p:sp>
    </p:spTree>
    <p:extLst>
      <p:ext uri="{BB962C8B-B14F-4D97-AF65-F5344CB8AC3E}">
        <p14:creationId xmlns:p14="http://schemas.microsoft.com/office/powerpoint/2010/main" val="676547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be tested?</a:t>
            </a:r>
            <a:endParaRPr lang="en-GB" dirty="0"/>
          </a:p>
        </p:txBody>
      </p:sp>
      <p:sp>
        <p:nvSpPr>
          <p:cNvPr id="3" name="Content Placeholder 2"/>
          <p:cNvSpPr>
            <a:spLocks noGrp="1"/>
          </p:cNvSpPr>
          <p:nvPr>
            <p:ph idx="1"/>
          </p:nvPr>
        </p:nvSpPr>
        <p:spPr/>
        <p:txBody>
          <a:bodyPr>
            <a:normAutofit lnSpcReduction="10000"/>
          </a:bodyPr>
          <a:lstStyle/>
          <a:p>
            <a:r>
              <a:rPr lang="en-US" dirty="0"/>
              <a:t>At the end of Year 2, children will take assessments in:</a:t>
            </a:r>
          </a:p>
          <a:p>
            <a:endParaRPr lang="en-GB" dirty="0"/>
          </a:p>
          <a:p>
            <a:r>
              <a:rPr lang="en-GB" dirty="0"/>
              <a:t>Reading;</a:t>
            </a:r>
          </a:p>
          <a:p>
            <a:endParaRPr lang="en-GB" dirty="0"/>
          </a:p>
          <a:p>
            <a:r>
              <a:rPr lang="en-US" dirty="0"/>
              <a:t>English grammar, punctuation and spelling;</a:t>
            </a:r>
          </a:p>
          <a:p>
            <a:endParaRPr lang="en-GB" dirty="0"/>
          </a:p>
          <a:p>
            <a:r>
              <a:rPr lang="en-GB" dirty="0"/>
              <a:t>Maths.</a:t>
            </a:r>
          </a:p>
          <a:p>
            <a:endParaRPr lang="en-GB" dirty="0"/>
          </a:p>
          <a:p>
            <a:r>
              <a:rPr lang="en-US" dirty="0"/>
              <a:t>The tests are due to take place in May of each year.</a:t>
            </a:r>
            <a:endParaRPr lang="en-GB" dirty="0"/>
          </a:p>
        </p:txBody>
      </p:sp>
    </p:spTree>
    <p:extLst>
      <p:ext uri="{BB962C8B-B14F-4D97-AF65-F5344CB8AC3E}">
        <p14:creationId xmlns:p14="http://schemas.microsoft.com/office/powerpoint/2010/main" val="634703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The Reading Test consists of two separate papers</a:t>
            </a:r>
            <a:r>
              <a:rPr lang="en-US" sz="4800" dirty="0" smtClean="0"/>
              <a:t>:</a:t>
            </a:r>
            <a:endParaRPr lang="en-GB" sz="4800" dirty="0"/>
          </a:p>
        </p:txBody>
      </p:sp>
      <p:sp>
        <p:nvSpPr>
          <p:cNvPr id="3" name="Content Placeholder 2"/>
          <p:cNvSpPr>
            <a:spLocks noGrp="1"/>
          </p:cNvSpPr>
          <p:nvPr>
            <p:ph idx="1"/>
          </p:nvPr>
        </p:nvSpPr>
        <p:spPr/>
        <p:txBody>
          <a:bodyPr>
            <a:normAutofit fontScale="62500" lnSpcReduction="20000"/>
          </a:bodyPr>
          <a:lstStyle/>
          <a:p>
            <a:r>
              <a:rPr lang="en-US" dirty="0" smtClean="0"/>
              <a:t>Paper </a:t>
            </a:r>
            <a:r>
              <a:rPr lang="en-US" dirty="0"/>
              <a:t>1 – Contains a selection of </a:t>
            </a:r>
            <a:r>
              <a:rPr lang="en-US" dirty="0" smtClean="0"/>
              <a:t>texts, of between </a:t>
            </a:r>
            <a:r>
              <a:rPr lang="en-US" dirty="0"/>
              <a:t>400 and 700 </a:t>
            </a:r>
            <a:r>
              <a:rPr lang="en-US" dirty="0" smtClean="0"/>
              <a:t>words in total, </a:t>
            </a:r>
            <a:r>
              <a:rPr lang="en-US" dirty="0"/>
              <a:t>with questions about the text.</a:t>
            </a:r>
          </a:p>
          <a:p>
            <a:endParaRPr lang="en-GB" dirty="0"/>
          </a:p>
          <a:p>
            <a:r>
              <a:rPr lang="en-US" dirty="0"/>
              <a:t>Paper 2 – Contains a reading booklet </a:t>
            </a:r>
            <a:r>
              <a:rPr lang="en-US" dirty="0" smtClean="0"/>
              <a:t>with a </a:t>
            </a:r>
            <a:r>
              <a:rPr lang="en-US" dirty="0"/>
              <a:t>selection of </a:t>
            </a:r>
            <a:r>
              <a:rPr lang="en-US" dirty="0" smtClean="0"/>
              <a:t>passages, of between 800 </a:t>
            </a:r>
            <a:r>
              <a:rPr lang="en-US" dirty="0"/>
              <a:t>to 1100 </a:t>
            </a:r>
            <a:r>
              <a:rPr lang="en-US" dirty="0" smtClean="0"/>
              <a:t>words in total. </a:t>
            </a:r>
            <a:r>
              <a:rPr lang="en-US" dirty="0"/>
              <a:t>Children will write their answers to questions about the passage in a separate booklet. </a:t>
            </a:r>
          </a:p>
          <a:p>
            <a:endParaRPr lang="en-GB" dirty="0"/>
          </a:p>
          <a:p>
            <a:r>
              <a:rPr lang="en-US" dirty="0"/>
              <a:t>Each paper is worth 50% of the marks and should take approximately 30 minutes to complete, although the </a:t>
            </a:r>
            <a:r>
              <a:rPr lang="en-US" dirty="0" smtClean="0"/>
              <a:t>children’s ability </a:t>
            </a:r>
            <a:r>
              <a:rPr lang="en-US" dirty="0"/>
              <a:t>to  </a:t>
            </a:r>
            <a:r>
              <a:rPr lang="en-US" dirty="0" smtClean="0"/>
              <a:t>‘work </a:t>
            </a:r>
            <a:r>
              <a:rPr lang="en-US" dirty="0"/>
              <a:t>at </a:t>
            </a:r>
            <a:r>
              <a:rPr lang="en-US" dirty="0" smtClean="0"/>
              <a:t>speed’ is </a:t>
            </a:r>
            <a:r>
              <a:rPr lang="en-US" dirty="0"/>
              <a:t>not being </a:t>
            </a:r>
            <a:r>
              <a:rPr lang="en-US" dirty="0" smtClean="0"/>
              <a:t>assessed, so </a:t>
            </a:r>
            <a:r>
              <a:rPr lang="en-US" dirty="0"/>
              <a:t>will not be strictly timed. </a:t>
            </a:r>
          </a:p>
          <a:p>
            <a:endParaRPr lang="en-GB" dirty="0"/>
          </a:p>
          <a:p>
            <a:r>
              <a:rPr lang="en-US" dirty="0"/>
              <a:t>The texts will cover a range of poetry, fiction and non-fiction.</a:t>
            </a:r>
          </a:p>
          <a:p>
            <a:endParaRPr lang="en-GB" dirty="0"/>
          </a:p>
          <a:p>
            <a:r>
              <a:rPr lang="en-US" dirty="0"/>
              <a:t>Questions are designed to assess the comprehension and understanding of a child’s reading.</a:t>
            </a:r>
          </a:p>
          <a:p>
            <a:endParaRPr lang="en-GB" dirty="0"/>
          </a:p>
          <a:p>
            <a:r>
              <a:rPr lang="en-GB" dirty="0"/>
              <a:t>Some questions are multiple </a:t>
            </a:r>
            <a:r>
              <a:rPr lang="en-GB" dirty="0" smtClean="0"/>
              <a:t>choice </a:t>
            </a:r>
            <a:r>
              <a:rPr lang="en-US" dirty="0" smtClean="0"/>
              <a:t>or </a:t>
            </a:r>
            <a:r>
              <a:rPr lang="en-US" dirty="0"/>
              <a:t>selected response, others </a:t>
            </a:r>
            <a:r>
              <a:rPr lang="en-US" dirty="0" smtClean="0"/>
              <a:t>require short </a:t>
            </a:r>
            <a:r>
              <a:rPr lang="en-US" dirty="0"/>
              <a:t>answers and some require an extended response or explanation.</a:t>
            </a:r>
          </a:p>
          <a:p>
            <a:endParaRPr lang="en-GB" dirty="0"/>
          </a:p>
        </p:txBody>
      </p:sp>
    </p:spTree>
    <p:extLst>
      <p:ext uri="{BB962C8B-B14F-4D97-AF65-F5344CB8AC3E}">
        <p14:creationId xmlns:p14="http://schemas.microsoft.com/office/powerpoint/2010/main" val="3989026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581128"/>
            <a:ext cx="6781800" cy="1600200"/>
          </a:xfrm>
        </p:spPr>
        <p:txBody>
          <a:bodyPr/>
          <a:lstStyle/>
          <a:p>
            <a:r>
              <a:rPr lang="en-GB" dirty="0" smtClean="0"/>
              <a:t>Sample Questions</a:t>
            </a:r>
            <a:endParaRPr lang="en-GB" dirty="0"/>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671385"/>
            <a:ext cx="3920488" cy="4555583"/>
          </a:xfrm>
        </p:spPr>
      </p:pic>
    </p:spTree>
    <p:extLst>
      <p:ext uri="{BB962C8B-B14F-4D97-AF65-F5344CB8AC3E}">
        <p14:creationId xmlns:p14="http://schemas.microsoft.com/office/powerpoint/2010/main" val="856808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Spelling, Punctuation and Grammar:</a:t>
            </a:r>
          </a:p>
        </p:txBody>
      </p:sp>
      <p:sp>
        <p:nvSpPr>
          <p:cNvPr id="3" name="Content Placeholder 2"/>
          <p:cNvSpPr>
            <a:spLocks noGrp="1"/>
          </p:cNvSpPr>
          <p:nvPr>
            <p:ph idx="1"/>
          </p:nvPr>
        </p:nvSpPr>
        <p:spPr/>
        <p:txBody>
          <a:bodyPr/>
          <a:lstStyle/>
          <a:p>
            <a:r>
              <a:rPr lang="en-GB" dirty="0"/>
              <a:t>2 papers</a:t>
            </a:r>
          </a:p>
          <a:p>
            <a:endParaRPr lang="en-GB" dirty="0"/>
          </a:p>
          <a:p>
            <a:r>
              <a:rPr lang="en-GB" dirty="0"/>
              <a:t>Spelling: worth 20 marks</a:t>
            </a:r>
          </a:p>
          <a:p>
            <a:r>
              <a:rPr lang="en-US" dirty="0"/>
              <a:t>Punctuation and Grammar: worth 20 marks</a:t>
            </a:r>
            <a:endParaRPr lang="en-GB" dirty="0"/>
          </a:p>
        </p:txBody>
      </p:sp>
    </p:spTree>
    <p:extLst>
      <p:ext uri="{BB962C8B-B14F-4D97-AF65-F5344CB8AC3E}">
        <p14:creationId xmlns:p14="http://schemas.microsoft.com/office/powerpoint/2010/main" val="3837192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Questions</a:t>
            </a:r>
            <a:endParaRPr lang="en-US" dirty="0"/>
          </a:p>
        </p:txBody>
      </p:sp>
      <p:pic>
        <p:nvPicPr>
          <p:cNvPr id="4" name="Content Placeholder 3"/>
          <p:cNvPicPr>
            <a:picLocks noGrp="1" noChangeAspect="1"/>
          </p:cNvPicPr>
          <p:nvPr>
            <p:ph idx="1"/>
          </p:nvPr>
        </p:nvPicPr>
        <p:blipFill>
          <a:blip r:embed="rId2"/>
          <a:stretch>
            <a:fillRect/>
          </a:stretch>
        </p:blipFill>
        <p:spPr>
          <a:xfrm>
            <a:off x="762000" y="860822"/>
            <a:ext cx="7543800" cy="3536156"/>
          </a:xfrm>
          <a:prstGeom prst="rect">
            <a:avLst/>
          </a:prstGeom>
        </p:spPr>
      </p:pic>
    </p:spTree>
    <p:extLst>
      <p:ext uri="{BB962C8B-B14F-4D97-AF65-F5344CB8AC3E}">
        <p14:creationId xmlns:p14="http://schemas.microsoft.com/office/powerpoint/2010/main" val="2041700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Background - No more levels</a:t>
            </a:r>
            <a:endParaRPr lang="en-GB" dirty="0"/>
          </a:p>
        </p:txBody>
      </p:sp>
      <p:sp>
        <p:nvSpPr>
          <p:cNvPr id="3" name="Content Placeholder 2"/>
          <p:cNvSpPr>
            <a:spLocks noGrp="1"/>
          </p:cNvSpPr>
          <p:nvPr>
            <p:ph idx="1"/>
          </p:nvPr>
        </p:nvSpPr>
        <p:spPr/>
        <p:txBody>
          <a:bodyPr/>
          <a:lstStyle/>
          <a:p>
            <a:r>
              <a:rPr lang="en-GB" dirty="0" smtClean="0"/>
              <a:t>New National Curriculum to be taught in all schools from September 2014 (apart from Y2 and Y6)</a:t>
            </a:r>
          </a:p>
          <a:p>
            <a:r>
              <a:rPr lang="en-US" dirty="0" smtClean="0"/>
              <a:t>“As </a:t>
            </a:r>
            <a:r>
              <a:rPr lang="en-US" dirty="0"/>
              <a:t>part of our reforms to the national curriculum, the current system of ‘levels’ used to report children’s attainment and progress will be removed from September 2014 and will not be replaced</a:t>
            </a:r>
            <a:r>
              <a:rPr lang="en-US" dirty="0" smtClean="0"/>
              <a:t>.” – Department for Education (</a:t>
            </a:r>
            <a:r>
              <a:rPr lang="en-US" dirty="0" err="1" smtClean="0"/>
              <a:t>DfE</a:t>
            </a:r>
            <a:r>
              <a:rPr lang="en-US" dirty="0" smtClean="0"/>
              <a:t>) publication</a:t>
            </a:r>
          </a:p>
          <a:p>
            <a:r>
              <a:rPr lang="en-US" dirty="0" smtClean="0"/>
              <a:t>This presented schools with a problem, but also an opportunity</a:t>
            </a:r>
          </a:p>
        </p:txBody>
      </p:sp>
    </p:spTree>
    <p:extLst>
      <p:ext uri="{BB962C8B-B14F-4D97-AF65-F5344CB8AC3E}">
        <p14:creationId xmlns:p14="http://schemas.microsoft.com/office/powerpoint/2010/main" val="620653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Questions</a:t>
            </a:r>
            <a:endParaRPr lang="en-US" dirty="0"/>
          </a:p>
        </p:txBody>
      </p:sp>
      <p:pic>
        <p:nvPicPr>
          <p:cNvPr id="5" name="Content Placeholder 4"/>
          <p:cNvPicPr>
            <a:picLocks noGrp="1" noChangeAspect="1"/>
          </p:cNvPicPr>
          <p:nvPr>
            <p:ph idx="1"/>
          </p:nvPr>
        </p:nvPicPr>
        <p:blipFill>
          <a:blip r:embed="rId2"/>
          <a:stretch>
            <a:fillRect/>
          </a:stretch>
        </p:blipFill>
        <p:spPr>
          <a:xfrm>
            <a:off x="762000" y="801886"/>
            <a:ext cx="7543800" cy="3654028"/>
          </a:xfrm>
          <a:prstGeom prst="rect">
            <a:avLst/>
          </a:prstGeom>
        </p:spPr>
      </p:pic>
    </p:spTree>
    <p:extLst>
      <p:ext uri="{BB962C8B-B14F-4D97-AF65-F5344CB8AC3E}">
        <p14:creationId xmlns:p14="http://schemas.microsoft.com/office/powerpoint/2010/main" val="3254324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a:t>
            </a:r>
            <a:endParaRPr lang="en-US" dirty="0"/>
          </a:p>
        </p:txBody>
      </p:sp>
      <p:pic>
        <p:nvPicPr>
          <p:cNvPr id="6" name="Content Placeholder 5"/>
          <p:cNvPicPr>
            <a:picLocks noGrp="1" noChangeAspect="1"/>
          </p:cNvPicPr>
          <p:nvPr>
            <p:ph idx="1"/>
          </p:nvPr>
        </p:nvPicPr>
        <p:blipFill>
          <a:blip r:embed="rId2"/>
          <a:stretch>
            <a:fillRect/>
          </a:stretch>
        </p:blipFill>
        <p:spPr>
          <a:xfrm>
            <a:off x="539553" y="685800"/>
            <a:ext cx="7993196" cy="4615408"/>
          </a:xfrm>
          <a:prstGeom prst="rect">
            <a:avLst/>
          </a:prstGeom>
        </p:spPr>
      </p:pic>
    </p:spTree>
    <p:extLst>
      <p:ext uri="{BB962C8B-B14F-4D97-AF65-F5344CB8AC3E}">
        <p14:creationId xmlns:p14="http://schemas.microsoft.com/office/powerpoint/2010/main" val="38709257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Arithmetic</a:t>
            </a:r>
            <a:endParaRPr lang="en-US" dirty="0"/>
          </a:p>
        </p:txBody>
      </p:sp>
      <p:pic>
        <p:nvPicPr>
          <p:cNvPr id="4" name="Content Placeholder 3"/>
          <p:cNvPicPr>
            <a:picLocks noGrp="1" noChangeAspect="1"/>
          </p:cNvPicPr>
          <p:nvPr>
            <p:ph idx="1"/>
          </p:nvPr>
        </p:nvPicPr>
        <p:blipFill>
          <a:blip r:embed="rId2"/>
          <a:stretch>
            <a:fillRect/>
          </a:stretch>
        </p:blipFill>
        <p:spPr>
          <a:xfrm>
            <a:off x="2267744" y="476672"/>
            <a:ext cx="4590141" cy="4687416"/>
          </a:xfrm>
          <a:prstGeom prst="rect">
            <a:avLst/>
          </a:prstGeom>
        </p:spPr>
      </p:pic>
    </p:spTree>
    <p:extLst>
      <p:ext uri="{BB962C8B-B14F-4D97-AF65-F5344CB8AC3E}">
        <p14:creationId xmlns:p14="http://schemas.microsoft.com/office/powerpoint/2010/main" val="981426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Reasoning</a:t>
            </a:r>
            <a:endParaRPr lang="en-US" dirty="0"/>
          </a:p>
        </p:txBody>
      </p:sp>
      <p:pic>
        <p:nvPicPr>
          <p:cNvPr id="5" name="Content Placeholder 4"/>
          <p:cNvPicPr>
            <a:picLocks noGrp="1" noChangeAspect="1"/>
          </p:cNvPicPr>
          <p:nvPr>
            <p:ph idx="1"/>
          </p:nvPr>
        </p:nvPicPr>
        <p:blipFill>
          <a:blip r:embed="rId2"/>
          <a:stretch>
            <a:fillRect/>
          </a:stretch>
        </p:blipFill>
        <p:spPr>
          <a:xfrm>
            <a:off x="1979712" y="685799"/>
            <a:ext cx="4460625" cy="4546407"/>
          </a:xfrm>
          <a:prstGeom prst="rect">
            <a:avLst/>
          </a:prstGeom>
        </p:spPr>
      </p:pic>
    </p:spTree>
    <p:extLst>
      <p:ext uri="{BB962C8B-B14F-4D97-AF65-F5344CB8AC3E}">
        <p14:creationId xmlns:p14="http://schemas.microsoft.com/office/powerpoint/2010/main" val="2583159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the tests are scored</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tests will be marked and given a 'raw score'- this is then converted into a scaled score</a:t>
            </a:r>
          </a:p>
          <a:p>
            <a:endParaRPr lang="en-US" dirty="0"/>
          </a:p>
          <a:p>
            <a:r>
              <a:rPr lang="en-US" dirty="0"/>
              <a:t>It is planned that 100 will always represent the ‘national standard’.</a:t>
            </a:r>
          </a:p>
          <a:p>
            <a:endParaRPr lang="en-US" dirty="0"/>
          </a:p>
          <a:p>
            <a:r>
              <a:rPr lang="en-US" dirty="0"/>
              <a:t>Each pupil’s raw test score will therefore be converted into a score on the scale, either at, above or below 100.</a:t>
            </a:r>
          </a:p>
          <a:p>
            <a:endParaRPr lang="en-US" dirty="0"/>
          </a:p>
          <a:p>
            <a:r>
              <a:rPr lang="en-US" dirty="0"/>
              <a:t>The scale will have a lower end point somewhere below 100 and an upper end point above 100.</a:t>
            </a:r>
          </a:p>
          <a:p>
            <a:endParaRPr lang="en-US" dirty="0"/>
          </a:p>
          <a:p>
            <a:r>
              <a:rPr lang="en-US" dirty="0"/>
              <a:t>A child who achieves the ‘national standard’ (a score of </a:t>
            </a:r>
            <a:r>
              <a:rPr lang="en-US" dirty="0" smtClean="0"/>
              <a:t>100+) </a:t>
            </a:r>
            <a:r>
              <a:rPr lang="en-US" dirty="0"/>
              <a:t>will be judged to have demonstrated sufficient knowledge in the areas assessed by the tests.</a:t>
            </a:r>
          </a:p>
          <a:p>
            <a:endParaRPr lang="en-US" dirty="0"/>
          </a:p>
        </p:txBody>
      </p:sp>
    </p:spTree>
    <p:extLst>
      <p:ext uri="{BB962C8B-B14F-4D97-AF65-F5344CB8AC3E}">
        <p14:creationId xmlns:p14="http://schemas.microsoft.com/office/powerpoint/2010/main" val="123257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the tests are scored</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tests will be marked and given a 'raw score'- this is then converted into a scaled score</a:t>
            </a:r>
          </a:p>
          <a:p>
            <a:endParaRPr lang="en-US" dirty="0"/>
          </a:p>
          <a:p>
            <a:r>
              <a:rPr lang="en-US" dirty="0"/>
              <a:t>It is planned that 100 will always represent the ‘national standard’.</a:t>
            </a:r>
          </a:p>
          <a:p>
            <a:endParaRPr lang="en-US" dirty="0"/>
          </a:p>
          <a:p>
            <a:r>
              <a:rPr lang="en-US" dirty="0"/>
              <a:t>Each pupil’s raw test score will therefore be converted into a score on the scale, either at, above or below 100.</a:t>
            </a:r>
          </a:p>
          <a:p>
            <a:endParaRPr lang="en-US" dirty="0"/>
          </a:p>
          <a:p>
            <a:r>
              <a:rPr lang="en-US" dirty="0"/>
              <a:t>The scale will have a lower end point somewhere below 100 and an upper end point above 100.</a:t>
            </a:r>
          </a:p>
          <a:p>
            <a:endParaRPr lang="en-US" dirty="0"/>
          </a:p>
          <a:p>
            <a:r>
              <a:rPr lang="en-US" dirty="0"/>
              <a:t>A child who achieves the ‘national standard’ (a score of 100) will be judged to have demonstrated sufficient knowledge in the areas assessed by the tests.</a:t>
            </a:r>
          </a:p>
          <a:p>
            <a:endParaRPr lang="en-US" dirty="0"/>
          </a:p>
        </p:txBody>
      </p:sp>
    </p:spTree>
    <p:extLst>
      <p:ext uri="{BB962C8B-B14F-4D97-AF65-F5344CB8AC3E}">
        <p14:creationId xmlns:p14="http://schemas.microsoft.com/office/powerpoint/2010/main" val="29377234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the tests are scored</a:t>
            </a:r>
            <a:endParaRPr lang="en-US" dirty="0"/>
          </a:p>
        </p:txBody>
      </p:sp>
      <p:sp>
        <p:nvSpPr>
          <p:cNvPr id="3" name="Content Placeholder 2"/>
          <p:cNvSpPr>
            <a:spLocks noGrp="1"/>
          </p:cNvSpPr>
          <p:nvPr>
            <p:ph idx="1"/>
          </p:nvPr>
        </p:nvSpPr>
        <p:spPr>
          <a:xfrm>
            <a:off x="762000" y="685800"/>
            <a:ext cx="7770440" cy="4687416"/>
          </a:xfrm>
        </p:spPr>
        <p:txBody>
          <a:bodyPr>
            <a:normAutofit fontScale="77500" lnSpcReduction="20000"/>
          </a:bodyPr>
          <a:lstStyle/>
          <a:p>
            <a:r>
              <a:rPr lang="en-US" dirty="0"/>
              <a:t>On publication of the test results in July 2016:</a:t>
            </a:r>
          </a:p>
          <a:p>
            <a:endParaRPr lang="en-US" dirty="0"/>
          </a:p>
          <a:p>
            <a:r>
              <a:rPr lang="en-US" dirty="0"/>
              <a:t>A child awarded a scaled score of </a:t>
            </a:r>
            <a:r>
              <a:rPr lang="en-US" dirty="0" smtClean="0"/>
              <a:t>100 </a:t>
            </a:r>
            <a:r>
              <a:rPr lang="en-US" dirty="0"/>
              <a:t>is judged to have met the ‘national standard’ in the area judged by the test.</a:t>
            </a:r>
          </a:p>
          <a:p>
            <a:endParaRPr lang="en-US" dirty="0"/>
          </a:p>
          <a:p>
            <a:r>
              <a:rPr lang="en-US" dirty="0"/>
              <a:t>A child awarded a scaled score of more than 100 is judged to have exceeded the national standard and demonstrated a higher than expected knowledge of the curriculum for their age.</a:t>
            </a:r>
          </a:p>
          <a:p>
            <a:endParaRPr lang="en-US" dirty="0"/>
          </a:p>
          <a:p>
            <a:r>
              <a:rPr lang="en-US" dirty="0"/>
              <a:t>A child awarded a scaled score of less than 100 is judged to have not yet met the national standard and performed below expectation for their age.</a:t>
            </a:r>
          </a:p>
          <a:p>
            <a:endParaRPr lang="en-US" dirty="0"/>
          </a:p>
          <a:p>
            <a:r>
              <a:rPr lang="en-US" dirty="0"/>
              <a:t>Marking guidance for KS1 tests will include conversion tables. Teachers will use these to translate pupil’s raw scores into scaled scores to see whether each pupil has met the national standard. Teachers will use the scaled scores to inform their teacher assessment judgements.</a:t>
            </a:r>
          </a:p>
          <a:p>
            <a:endParaRPr lang="en-US" dirty="0"/>
          </a:p>
        </p:txBody>
      </p:sp>
    </p:spTree>
    <p:extLst>
      <p:ext uri="{BB962C8B-B14F-4D97-AF65-F5344CB8AC3E}">
        <p14:creationId xmlns:p14="http://schemas.microsoft.com/office/powerpoint/2010/main" val="2312011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Reporting to parents</a:t>
            </a:r>
            <a:endParaRPr lang="en-US" dirty="0"/>
          </a:p>
        </p:txBody>
      </p:sp>
      <p:sp>
        <p:nvSpPr>
          <p:cNvPr id="3" name="Content Placeholder 2"/>
          <p:cNvSpPr>
            <a:spLocks noGrp="1"/>
          </p:cNvSpPr>
          <p:nvPr>
            <p:ph idx="1"/>
          </p:nvPr>
        </p:nvSpPr>
        <p:spPr/>
        <p:txBody>
          <a:bodyPr/>
          <a:lstStyle/>
          <a:p>
            <a:r>
              <a:rPr lang="en-US" dirty="0"/>
              <a:t>You will receive an indication of whether your child has achieved</a:t>
            </a:r>
            <a:r>
              <a:rPr lang="en-US" dirty="0" smtClean="0"/>
              <a:t>, exceeded </a:t>
            </a:r>
            <a:r>
              <a:rPr lang="en-US" dirty="0"/>
              <a:t>or not yet met the national standard for the end of Year 2, </a:t>
            </a:r>
            <a:endParaRPr lang="en-US" dirty="0" smtClean="0"/>
          </a:p>
          <a:p>
            <a:r>
              <a:rPr lang="en-US" dirty="0" smtClean="0"/>
              <a:t>This </a:t>
            </a:r>
            <a:r>
              <a:rPr lang="en-US" dirty="0"/>
              <a:t>will be based on teacher assessment and not purely from your child's test results.</a:t>
            </a:r>
          </a:p>
        </p:txBody>
      </p:sp>
    </p:spTree>
    <p:extLst>
      <p:ext uri="{BB962C8B-B14F-4D97-AF65-F5344CB8AC3E}">
        <p14:creationId xmlns:p14="http://schemas.microsoft.com/office/powerpoint/2010/main" val="174877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Preparing for the test</a:t>
            </a:r>
            <a:endParaRPr lang="en-US" dirty="0"/>
          </a:p>
        </p:txBody>
      </p:sp>
      <p:sp>
        <p:nvSpPr>
          <p:cNvPr id="3" name="Content Placeholder 2"/>
          <p:cNvSpPr>
            <a:spLocks noGrp="1"/>
          </p:cNvSpPr>
          <p:nvPr>
            <p:ph idx="1"/>
          </p:nvPr>
        </p:nvSpPr>
        <p:spPr/>
        <p:txBody>
          <a:bodyPr>
            <a:normAutofit fontScale="92500" lnSpcReduction="20000"/>
          </a:bodyPr>
          <a:lstStyle/>
          <a:p>
            <a:r>
              <a:rPr lang="en-US" dirty="0"/>
              <a:t>We will focus on teaching the children the content of the national curriculum rather than preparing explicitly for the test.</a:t>
            </a:r>
          </a:p>
          <a:p>
            <a:endParaRPr lang="en-US" dirty="0"/>
          </a:p>
          <a:p>
            <a:r>
              <a:rPr lang="en-US" dirty="0"/>
              <a:t>W</a:t>
            </a:r>
            <a:r>
              <a:rPr lang="en-US" dirty="0" smtClean="0"/>
              <a:t>e </a:t>
            </a:r>
            <a:r>
              <a:rPr lang="en-US" dirty="0"/>
              <a:t>will carry out some low key practice testing with the </a:t>
            </a:r>
            <a:r>
              <a:rPr lang="en-US" dirty="0" smtClean="0"/>
              <a:t>children, </a:t>
            </a:r>
            <a:r>
              <a:rPr lang="en-US" dirty="0"/>
              <a:t>to get them used to the format of the </a:t>
            </a:r>
            <a:r>
              <a:rPr lang="en-US" dirty="0" smtClean="0"/>
              <a:t>tests.</a:t>
            </a:r>
            <a:endParaRPr lang="en-US" dirty="0"/>
          </a:p>
          <a:p>
            <a:endParaRPr lang="en-US" dirty="0"/>
          </a:p>
          <a:p>
            <a:r>
              <a:rPr lang="en-US" dirty="0"/>
              <a:t>The testing itself will be done in as </a:t>
            </a:r>
            <a:r>
              <a:rPr lang="en-US" dirty="0" smtClean="0"/>
              <a:t>‘informal’ </a:t>
            </a:r>
            <a:r>
              <a:rPr lang="en-US" dirty="0"/>
              <a:t>a way as possible to ensure minimum </a:t>
            </a:r>
            <a:r>
              <a:rPr lang="en-US" dirty="0" smtClean="0"/>
              <a:t>stress, but to adhere to the guidance that we must follow.</a:t>
            </a:r>
            <a:endParaRPr lang="en-US" dirty="0"/>
          </a:p>
          <a:p>
            <a:endParaRPr lang="en-US" dirty="0"/>
          </a:p>
          <a:p>
            <a:r>
              <a:rPr lang="en-US" dirty="0"/>
              <a:t>We will let you know when testing will be taking place.</a:t>
            </a:r>
          </a:p>
        </p:txBody>
      </p:sp>
    </p:spTree>
    <p:extLst>
      <p:ext uri="{BB962C8B-B14F-4D97-AF65-F5344CB8AC3E}">
        <p14:creationId xmlns:p14="http://schemas.microsoft.com/office/powerpoint/2010/main" val="1399462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365104"/>
            <a:ext cx="7543800" cy="1655440"/>
          </a:xfrm>
        </p:spPr>
        <p:txBody>
          <a:bodyPr>
            <a:normAutofit fontScale="90000"/>
          </a:bodyPr>
          <a:lstStyle/>
          <a:p>
            <a:r>
              <a:rPr lang="en-GB" dirty="0" smtClean="0"/>
              <a:t>End of Key Stage 2 Assessments</a:t>
            </a:r>
            <a:endParaRPr lang="en-GB" dirty="0"/>
          </a:p>
        </p:txBody>
      </p:sp>
    </p:spTree>
    <p:extLst>
      <p:ext uri="{BB962C8B-B14F-4D97-AF65-F5344CB8AC3E}">
        <p14:creationId xmlns:p14="http://schemas.microsoft.com/office/powerpoint/2010/main" val="276602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was wrong with levelling?</a:t>
            </a:r>
            <a:endParaRPr lang="en-GB" dirty="0"/>
          </a:p>
        </p:txBody>
      </p:sp>
      <p:sp>
        <p:nvSpPr>
          <p:cNvPr id="3" name="Content Placeholder 2"/>
          <p:cNvSpPr>
            <a:spLocks noGrp="1"/>
          </p:cNvSpPr>
          <p:nvPr>
            <p:ph idx="1"/>
          </p:nvPr>
        </p:nvSpPr>
        <p:spPr/>
        <p:txBody>
          <a:bodyPr/>
          <a:lstStyle/>
          <a:p>
            <a:r>
              <a:rPr lang="en-GB" dirty="0" smtClean="0"/>
              <a:t>System was never designed to track progress of children</a:t>
            </a:r>
          </a:p>
          <a:p>
            <a:r>
              <a:rPr lang="en-GB" dirty="0" smtClean="0"/>
              <a:t>CPS waited for the Assessment Commission Report November 2015</a:t>
            </a:r>
          </a:p>
          <a:p>
            <a:r>
              <a:rPr lang="en-GB" dirty="0" smtClean="0"/>
              <a:t>This report stated that schools should go back to basics and design an assessment system that supports pupil progress, rather than testing whether a child has met a certain threshold</a:t>
            </a:r>
          </a:p>
          <a:p>
            <a:r>
              <a:rPr lang="en-GB" dirty="0" smtClean="0"/>
              <a:t>CPS wrote an assessment policy that set out its goals for assessment</a:t>
            </a:r>
            <a:endParaRPr lang="en-GB" dirty="0"/>
          </a:p>
        </p:txBody>
      </p:sp>
    </p:spTree>
    <p:extLst>
      <p:ext uri="{BB962C8B-B14F-4D97-AF65-F5344CB8AC3E}">
        <p14:creationId xmlns:p14="http://schemas.microsoft.com/office/powerpoint/2010/main" val="847865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Changes this year</a:t>
            </a:r>
            <a:endParaRPr lang="en-GB" dirty="0"/>
          </a:p>
        </p:txBody>
      </p:sp>
      <p:sp>
        <p:nvSpPr>
          <p:cNvPr id="3" name="Content Placeholder 2"/>
          <p:cNvSpPr>
            <a:spLocks noGrp="1"/>
          </p:cNvSpPr>
          <p:nvPr>
            <p:ph idx="1"/>
          </p:nvPr>
        </p:nvSpPr>
        <p:spPr>
          <a:xfrm>
            <a:off x="762000" y="685800"/>
            <a:ext cx="7543800" cy="4399384"/>
          </a:xfrm>
        </p:spPr>
        <p:txBody>
          <a:bodyPr>
            <a:normAutofit fontScale="92500" lnSpcReduction="10000"/>
          </a:bodyPr>
          <a:lstStyle/>
          <a:p>
            <a:r>
              <a:rPr lang="en-GB" sz="3200" dirty="0" smtClean="0"/>
              <a:t>No Level 6 SATS papers </a:t>
            </a:r>
          </a:p>
          <a:p>
            <a:r>
              <a:rPr lang="en-GB" sz="3200" dirty="0" smtClean="0"/>
              <a:t>Each paper will have questions for higher attaining pupils</a:t>
            </a:r>
          </a:p>
          <a:p>
            <a:r>
              <a:rPr lang="en-GB" sz="3200" dirty="0" smtClean="0"/>
              <a:t>No mental Maths paper </a:t>
            </a:r>
          </a:p>
          <a:p>
            <a:r>
              <a:rPr lang="en-GB" sz="3200" dirty="0" smtClean="0"/>
              <a:t>An Arithmetic paper</a:t>
            </a:r>
          </a:p>
          <a:p>
            <a:r>
              <a:rPr lang="en-GB" sz="3200" dirty="0" smtClean="0"/>
              <a:t>New way of reporting to parents</a:t>
            </a:r>
          </a:p>
          <a:p>
            <a:r>
              <a:rPr lang="en-GB" sz="3200" dirty="0" smtClean="0"/>
              <a:t>Pupils will be assessed against the New Curriculum</a:t>
            </a:r>
          </a:p>
          <a:p>
            <a:r>
              <a:rPr lang="en-GB" sz="3200" dirty="0" smtClean="0"/>
              <a:t>Tests are still marked externally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770440" cy="1600200"/>
          </a:xfrm>
        </p:spPr>
        <p:txBody>
          <a:bodyPr>
            <a:normAutofit fontScale="90000"/>
          </a:bodyPr>
          <a:lstStyle/>
          <a:p>
            <a:r>
              <a:rPr lang="en-GB" dirty="0" smtClean="0"/>
              <a:t>SPAG (Spelling, Punctuation and Grammar) Paper</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5169" y="692696"/>
            <a:ext cx="8611143" cy="381642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179512" y="2852936"/>
            <a:ext cx="4562475" cy="2514600"/>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SPAG sample questions</a:t>
            </a:r>
            <a:endParaRPr lang="en-GB"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79512" y="260648"/>
            <a:ext cx="5326474" cy="252028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352920" y="1196752"/>
            <a:ext cx="4791080" cy="367240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Reading Paper</a:t>
            </a:r>
            <a:endParaRPr lang="en-GB"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70737" y="908720"/>
            <a:ext cx="8773263" cy="3600400"/>
          </a:xfrm>
          <a:prstGeom prst="rect">
            <a:avLst/>
          </a:prstGeom>
          <a:noFill/>
          <a:ln w="9525">
            <a:noFill/>
            <a:miter lim="800000"/>
            <a:headEnd/>
            <a:tailEnd/>
          </a:ln>
        </p:spPr>
      </p:pic>
      <p:sp>
        <p:nvSpPr>
          <p:cNvPr id="5" name="Rectangle 4"/>
          <p:cNvSpPr/>
          <p:nvPr/>
        </p:nvSpPr>
        <p:spPr>
          <a:xfrm>
            <a:off x="5436096" y="4581128"/>
            <a:ext cx="4572000" cy="954107"/>
          </a:xfrm>
          <a:prstGeom prst="rect">
            <a:avLst/>
          </a:prstGeom>
        </p:spPr>
        <p:txBody>
          <a:bodyPr>
            <a:spAutoFit/>
          </a:bodyPr>
          <a:lstStyle/>
          <a:p>
            <a:r>
              <a:rPr lang="en-GB" sz="2800" dirty="0" smtClean="0"/>
              <a:t>3 texts to read and </a:t>
            </a:r>
          </a:p>
          <a:p>
            <a:r>
              <a:rPr lang="en-GB" sz="2800" dirty="0" smtClean="0"/>
              <a:t>questions on all three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98432" cy="1600200"/>
          </a:xfrm>
        </p:spPr>
        <p:txBody>
          <a:bodyPr>
            <a:normAutofit/>
          </a:bodyPr>
          <a:lstStyle/>
          <a:p>
            <a:r>
              <a:rPr lang="en-GB" dirty="0" smtClean="0"/>
              <a:t>Reading sample questions</a:t>
            </a:r>
            <a:endParaRPr lang="en-GB"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51520" y="332656"/>
            <a:ext cx="4433328" cy="2376264"/>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0" y="3212976"/>
            <a:ext cx="5153025" cy="206692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810125" y="1196752"/>
            <a:ext cx="4333875" cy="2619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Papers</a:t>
            </a:r>
            <a:endParaRPr lang="en-GB"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539552" y="548679"/>
            <a:ext cx="7848872" cy="37818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Maths sample questions</a:t>
            </a:r>
            <a:endParaRPr lang="en-GB"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67544" y="548680"/>
            <a:ext cx="4181475" cy="22193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788024" y="620688"/>
            <a:ext cx="4095750" cy="238125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323528" y="2924944"/>
            <a:ext cx="4076700" cy="2276475"/>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4644008" y="3068960"/>
            <a:ext cx="4286250" cy="22764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Maths sample questions</a:t>
            </a:r>
            <a:endParaRPr lang="en-GB"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51520" y="188640"/>
            <a:ext cx="3276785" cy="3672408"/>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139952" y="188640"/>
            <a:ext cx="3990975" cy="295275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5046952" y="3212976"/>
            <a:ext cx="4097048" cy="2232248"/>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0" y="4005064"/>
            <a:ext cx="4819650" cy="15144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986464" cy="1600200"/>
          </a:xfrm>
        </p:spPr>
        <p:txBody>
          <a:bodyPr>
            <a:normAutofit fontScale="90000"/>
          </a:bodyPr>
          <a:lstStyle/>
          <a:p>
            <a:r>
              <a:rPr lang="en-GB" dirty="0" smtClean="0"/>
              <a:t>Some schools will be selected to do Science papers</a:t>
            </a:r>
            <a:endParaRPr lang="en-GB"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683568" y="476672"/>
            <a:ext cx="7488832" cy="414232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p:cNvPicPr>
            <a:picLocks noGrp="1" noChangeAspect="1" noChangeArrowheads="1"/>
          </p:cNvPicPr>
          <p:nvPr>
            <p:ph idx="1"/>
          </p:nvPr>
        </p:nvPicPr>
        <p:blipFill>
          <a:blip r:embed="rId2" cstate="print"/>
          <a:srcRect/>
          <a:stretch>
            <a:fillRect/>
          </a:stretch>
        </p:blipFill>
        <p:spPr bwMode="auto">
          <a:xfrm>
            <a:off x="179512" y="260648"/>
            <a:ext cx="4896544" cy="255172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953417" y="908720"/>
            <a:ext cx="4190583" cy="3528392"/>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683568" y="2708920"/>
            <a:ext cx="3781425" cy="37052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types of assessment</a:t>
            </a:r>
            <a:endParaRPr lang="en-GB" dirty="0"/>
          </a:p>
        </p:txBody>
      </p:sp>
      <p:sp>
        <p:nvSpPr>
          <p:cNvPr id="3" name="Content Placeholder 2"/>
          <p:cNvSpPr>
            <a:spLocks noGrp="1"/>
          </p:cNvSpPr>
          <p:nvPr>
            <p:ph idx="1"/>
          </p:nvPr>
        </p:nvSpPr>
        <p:spPr/>
        <p:txBody>
          <a:bodyPr/>
          <a:lstStyle/>
          <a:p>
            <a:r>
              <a:rPr lang="en-GB" dirty="0" smtClean="0"/>
              <a:t>In-school ‘formative’ assessment</a:t>
            </a:r>
          </a:p>
          <a:p>
            <a:r>
              <a:rPr lang="en-GB" dirty="0" smtClean="0"/>
              <a:t>In-school ‘summative’ assessment</a:t>
            </a:r>
          </a:p>
          <a:p>
            <a:r>
              <a:rPr lang="en-GB" dirty="0" smtClean="0"/>
              <a:t>External, Nationally Standardised Summative Assessment</a:t>
            </a:r>
            <a:endParaRPr lang="en-GB" dirty="0"/>
          </a:p>
        </p:txBody>
      </p:sp>
    </p:spTree>
    <p:extLst>
      <p:ext uri="{BB962C8B-B14F-4D97-AF65-F5344CB8AC3E}">
        <p14:creationId xmlns:p14="http://schemas.microsoft.com/office/powerpoint/2010/main" val="465835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Reporting to parents</a:t>
            </a:r>
            <a:endParaRPr lang="en-GB" dirty="0"/>
          </a:p>
        </p:txBody>
      </p:sp>
      <p:sp>
        <p:nvSpPr>
          <p:cNvPr id="3" name="Content Placeholder 2"/>
          <p:cNvSpPr>
            <a:spLocks noGrp="1"/>
          </p:cNvSpPr>
          <p:nvPr>
            <p:ph idx="1"/>
          </p:nvPr>
        </p:nvSpPr>
        <p:spPr>
          <a:xfrm>
            <a:off x="762000" y="685800"/>
            <a:ext cx="8130480" cy="4255368"/>
          </a:xfrm>
        </p:spPr>
        <p:txBody>
          <a:bodyPr>
            <a:normAutofit/>
          </a:bodyPr>
          <a:lstStyle/>
          <a:p>
            <a:endParaRPr lang="en-GB" dirty="0" smtClean="0"/>
          </a:p>
          <a:p>
            <a:pPr>
              <a:buNone/>
            </a:pPr>
            <a:r>
              <a:rPr lang="en-GB" sz="2800" dirty="0" smtClean="0"/>
              <a:t>Each pupil registered for the tests will receive:</a:t>
            </a:r>
          </a:p>
          <a:p>
            <a:r>
              <a:rPr lang="en-GB" sz="2800" dirty="0" smtClean="0"/>
              <a:t>a raw score (number of raw marks awarded)</a:t>
            </a:r>
          </a:p>
          <a:p>
            <a:r>
              <a:rPr lang="en-GB" sz="2800" dirty="0" smtClean="0"/>
              <a:t>a scaled score</a:t>
            </a:r>
          </a:p>
          <a:p>
            <a:r>
              <a:rPr lang="en-GB" sz="2800" dirty="0" smtClean="0"/>
              <a:t>confirmation of whether or not they attained </a:t>
            </a:r>
          </a:p>
          <a:p>
            <a:r>
              <a:rPr lang="en-GB" sz="2800" dirty="0" smtClean="0"/>
              <a:t>the national standard</a:t>
            </a:r>
          </a:p>
          <a:p>
            <a:endParaRPr lang="en-GB" sz="2800" dirty="0" smtClean="0"/>
          </a:p>
          <a:p>
            <a:pPr>
              <a:buNone/>
            </a:pPr>
            <a:r>
              <a:rPr lang="en-GB" sz="2800" dirty="0" smtClean="0"/>
              <a:t>What is a scaled score?</a:t>
            </a:r>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98432" cy="1600200"/>
          </a:xfrm>
        </p:spPr>
        <p:txBody>
          <a:bodyPr>
            <a:normAutofit/>
          </a:bodyPr>
          <a:lstStyle/>
          <a:p>
            <a:r>
              <a:rPr lang="en-GB" dirty="0" smtClean="0"/>
              <a:t>So, what is a scaled score?</a:t>
            </a:r>
            <a:endParaRPr lang="en-GB" dirty="0"/>
          </a:p>
        </p:txBody>
      </p:sp>
      <p:sp>
        <p:nvSpPr>
          <p:cNvPr id="3" name="Content Placeholder 2"/>
          <p:cNvSpPr>
            <a:spLocks noGrp="1"/>
          </p:cNvSpPr>
          <p:nvPr>
            <p:ph idx="1"/>
          </p:nvPr>
        </p:nvSpPr>
        <p:spPr>
          <a:xfrm>
            <a:off x="467544" y="548680"/>
            <a:ext cx="8136904" cy="4752528"/>
          </a:xfrm>
        </p:spPr>
        <p:txBody>
          <a:bodyPr>
            <a:normAutofit fontScale="85000" lnSpcReduction="10000"/>
          </a:bodyPr>
          <a:lstStyle/>
          <a:p>
            <a:pPr>
              <a:buNone/>
            </a:pPr>
            <a:r>
              <a:rPr lang="en-GB" dirty="0" smtClean="0"/>
              <a:t>Using scaled scores enables test results to be reported consistently from one year to the next. Though national tests are designed to be as similar as possible every year in terms of demand, slight differences do occur. Scaled scores, however, maintain their meaning over time, so if two children achieve the same scaled score on two different tests, they will have demonstrated the same attainment. In the new scaled score for the national tests, 100 will always represent the ‘national standard’, but the ‘raw score’ (the total number of correct answers) that equates to it may be slightly different each year.</a:t>
            </a:r>
          </a:p>
          <a:p>
            <a:endParaRPr lang="en-GB" dirty="0" smtClean="0"/>
          </a:p>
          <a:p>
            <a:pPr>
              <a:buNone/>
            </a:pPr>
            <a:r>
              <a:rPr lang="en-GB" dirty="0" smtClean="0"/>
              <a:t>When will we know what 100 means?</a:t>
            </a:r>
          </a:p>
          <a:p>
            <a:endParaRPr lang="en-GB" dirty="0" smtClean="0"/>
          </a:p>
          <a:p>
            <a:pPr>
              <a:buNone/>
            </a:pPr>
            <a:r>
              <a:rPr lang="en-GB" dirty="0" smtClean="0"/>
              <a:t>The scaled score cannot be set in advance; the national standard and the rest of the scale will be set once pupils have taken the tests and they have been marked. What we do know at this time is that there will be a lower end point below 100 and an upper end point above 100.</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questions...</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In-school ‘summative’ assessment</a:t>
            </a:r>
            <a:endParaRPr lang="en-GB" dirty="0"/>
          </a:p>
        </p:txBody>
      </p:sp>
      <p:sp>
        <p:nvSpPr>
          <p:cNvPr id="3" name="Content Placeholder 2"/>
          <p:cNvSpPr>
            <a:spLocks noGrp="1"/>
          </p:cNvSpPr>
          <p:nvPr>
            <p:ph idx="1"/>
          </p:nvPr>
        </p:nvSpPr>
        <p:spPr/>
        <p:txBody>
          <a:bodyPr/>
          <a:lstStyle/>
          <a:p>
            <a:r>
              <a:rPr lang="en-GB" dirty="0" smtClean="0"/>
              <a:t>NAHT Key Performance Indicators (KPIs)</a:t>
            </a:r>
          </a:p>
          <a:p>
            <a:r>
              <a:rPr lang="en-GB" dirty="0" smtClean="0"/>
              <a:t>Broad objectives, based on the National Curriculum, that indicate whether a child is working at the ‘expected’ standard for any year group</a:t>
            </a:r>
          </a:p>
          <a:p>
            <a:r>
              <a:rPr lang="en-GB" dirty="0" smtClean="0"/>
              <a:t>Based on what a child can and can’t do</a:t>
            </a:r>
          </a:p>
          <a:p>
            <a:r>
              <a:rPr lang="en-GB" dirty="0" smtClean="0"/>
              <a:t>Teachers regularly update information as children show understanding in different areas</a:t>
            </a:r>
          </a:p>
        </p:txBody>
      </p:sp>
    </p:spTree>
    <p:extLst>
      <p:ext uri="{BB962C8B-B14F-4D97-AF65-F5344CB8AC3E}">
        <p14:creationId xmlns:p14="http://schemas.microsoft.com/office/powerpoint/2010/main" val="968606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New Assessment Terminology</a:t>
            </a:r>
            <a:endParaRPr lang="en-GB" dirty="0"/>
          </a:p>
        </p:txBody>
      </p:sp>
      <p:sp>
        <p:nvSpPr>
          <p:cNvPr id="3" name="Content Placeholder 2"/>
          <p:cNvSpPr>
            <a:spLocks noGrp="1"/>
          </p:cNvSpPr>
          <p:nvPr>
            <p:ph idx="1"/>
          </p:nvPr>
        </p:nvSpPr>
        <p:spPr/>
        <p:txBody>
          <a:bodyPr>
            <a:normAutofit/>
          </a:bodyPr>
          <a:lstStyle/>
          <a:p>
            <a:r>
              <a:rPr lang="en-GB" dirty="0" smtClean="0"/>
              <a:t>Terminology –</a:t>
            </a:r>
          </a:p>
          <a:p>
            <a:pPr lvl="1"/>
            <a:r>
              <a:rPr lang="en-GB" dirty="0" smtClean="0"/>
              <a:t>T – Target. KPI has been assessed, child shows little understanding and is a key area for them to work on</a:t>
            </a:r>
          </a:p>
          <a:p>
            <a:pPr lvl="1"/>
            <a:r>
              <a:rPr lang="en-GB" dirty="0" smtClean="0"/>
              <a:t>WT – Working Towards. KPI has not been met fully, but child is beginning to show proficiency in the area – may need support</a:t>
            </a:r>
          </a:p>
          <a:p>
            <a:pPr lvl="1"/>
            <a:r>
              <a:rPr lang="en-GB" dirty="0" smtClean="0"/>
              <a:t>M – Met. Child has met the KPI and can apply in their work </a:t>
            </a:r>
          </a:p>
          <a:p>
            <a:pPr lvl="1"/>
            <a:r>
              <a:rPr lang="en-GB" dirty="0" smtClean="0"/>
              <a:t>E – Exceeding. Child has met and gone beyond the KPI and can apply skills in any context independently</a:t>
            </a:r>
            <a:endParaRPr lang="en-GB" dirty="0"/>
          </a:p>
        </p:txBody>
      </p:sp>
    </p:spTree>
    <p:extLst>
      <p:ext uri="{BB962C8B-B14F-4D97-AF65-F5344CB8AC3E}">
        <p14:creationId xmlns:p14="http://schemas.microsoft.com/office/powerpoint/2010/main" val="31534978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New Assessment Terminology</a:t>
            </a:r>
            <a:endParaRPr lang="en-GB" dirty="0"/>
          </a:p>
        </p:txBody>
      </p:sp>
      <p:sp>
        <p:nvSpPr>
          <p:cNvPr id="3" name="Content Placeholder 2"/>
          <p:cNvSpPr>
            <a:spLocks noGrp="1"/>
          </p:cNvSpPr>
          <p:nvPr>
            <p:ph idx="1"/>
          </p:nvPr>
        </p:nvSpPr>
        <p:spPr/>
        <p:txBody>
          <a:bodyPr/>
          <a:lstStyle/>
          <a:p>
            <a:r>
              <a:rPr lang="en-GB" b="1" dirty="0" smtClean="0"/>
              <a:t>Tracking Descriptors</a:t>
            </a:r>
          </a:p>
          <a:p>
            <a:r>
              <a:rPr lang="en-GB" dirty="0" smtClean="0"/>
              <a:t>Give the school an indication of how a child and groups of children are moving through the curriculum content towards end of year and key stage expectations</a:t>
            </a:r>
          </a:p>
          <a:p>
            <a:r>
              <a:rPr lang="en-GB" b="1" dirty="0" smtClean="0"/>
              <a:t>Stages – 1-6</a:t>
            </a:r>
          </a:p>
          <a:p>
            <a:r>
              <a:rPr lang="en-GB" dirty="0" smtClean="0"/>
              <a:t>Emerging</a:t>
            </a:r>
          </a:p>
          <a:p>
            <a:r>
              <a:rPr lang="en-GB" dirty="0" smtClean="0"/>
              <a:t>Developing</a:t>
            </a:r>
          </a:p>
          <a:p>
            <a:r>
              <a:rPr lang="en-GB" dirty="0" smtClean="0"/>
              <a:t>Secure – this is the end of year expectation</a:t>
            </a:r>
          </a:p>
          <a:p>
            <a:r>
              <a:rPr lang="en-GB" dirty="0" smtClean="0"/>
              <a:t>Exceeding</a:t>
            </a:r>
            <a:endParaRPr lang="en-GB" dirty="0"/>
          </a:p>
        </p:txBody>
      </p:sp>
    </p:spTree>
    <p:extLst>
      <p:ext uri="{BB962C8B-B14F-4D97-AF65-F5344CB8AC3E}">
        <p14:creationId xmlns:p14="http://schemas.microsoft.com/office/powerpoint/2010/main" val="641418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What are the benefits of the change?</a:t>
            </a:r>
            <a:endParaRPr lang="en-GB" sz="3600" dirty="0"/>
          </a:p>
        </p:txBody>
      </p:sp>
      <p:sp>
        <p:nvSpPr>
          <p:cNvPr id="3" name="Content Placeholder 2"/>
          <p:cNvSpPr>
            <a:spLocks noGrp="1"/>
          </p:cNvSpPr>
          <p:nvPr>
            <p:ph idx="1"/>
          </p:nvPr>
        </p:nvSpPr>
        <p:spPr/>
        <p:txBody>
          <a:bodyPr>
            <a:normAutofit/>
          </a:bodyPr>
          <a:lstStyle/>
          <a:p>
            <a:r>
              <a:rPr lang="en-GB" dirty="0" smtClean="0"/>
              <a:t>Our assessment system is about identifying strengths and areas for development for all children</a:t>
            </a:r>
          </a:p>
          <a:p>
            <a:r>
              <a:rPr lang="en-GB" dirty="0" smtClean="0"/>
              <a:t>We are able to use our assessments to match provision, including interventions, to the needs of the child</a:t>
            </a:r>
          </a:p>
          <a:p>
            <a:r>
              <a:rPr lang="en-GB" dirty="0" smtClean="0"/>
              <a:t>We are able to track children’s progress through the school’s curriculum, through the progress descriptors</a:t>
            </a:r>
          </a:p>
          <a:p>
            <a:r>
              <a:rPr lang="en-GB" dirty="0" smtClean="0"/>
              <a:t>We are able to assess intervention effectiveness, by tracking progress in specific KPIs and comparing that to ‘other’ children</a:t>
            </a:r>
          </a:p>
        </p:txBody>
      </p:sp>
    </p:spTree>
    <p:extLst>
      <p:ext uri="{BB962C8B-B14F-4D97-AF65-F5344CB8AC3E}">
        <p14:creationId xmlns:p14="http://schemas.microsoft.com/office/powerpoint/2010/main" val="39279205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This is a process that we are working through</a:t>
            </a:r>
            <a:endParaRPr lang="en-GB" sz="3600" dirty="0"/>
          </a:p>
        </p:txBody>
      </p:sp>
      <p:sp>
        <p:nvSpPr>
          <p:cNvPr id="3" name="Content Placeholder 2"/>
          <p:cNvSpPr>
            <a:spLocks noGrp="1"/>
          </p:cNvSpPr>
          <p:nvPr>
            <p:ph idx="1"/>
          </p:nvPr>
        </p:nvSpPr>
        <p:spPr/>
        <p:txBody>
          <a:bodyPr/>
          <a:lstStyle/>
          <a:p>
            <a:r>
              <a:rPr lang="en-GB" dirty="0" smtClean="0"/>
              <a:t>We are not at the final destination</a:t>
            </a:r>
          </a:p>
          <a:p>
            <a:r>
              <a:rPr lang="en-GB" dirty="0" smtClean="0"/>
              <a:t>We are adjusting the system and have an action plan to continue to develop</a:t>
            </a:r>
          </a:p>
          <a:p>
            <a:r>
              <a:rPr lang="en-GB" dirty="0" smtClean="0"/>
              <a:t>There have already been stumbling blocks and these will continue to be identified </a:t>
            </a:r>
          </a:p>
          <a:p>
            <a:r>
              <a:rPr lang="en-GB" dirty="0" smtClean="0"/>
              <a:t>However, our Assessment Policy sets out the goal – we are clear with where are going and will ensure that we get there</a:t>
            </a:r>
            <a:endParaRPr lang="en-GB" dirty="0"/>
          </a:p>
        </p:txBody>
      </p:sp>
    </p:spTree>
    <p:extLst>
      <p:ext uri="{BB962C8B-B14F-4D97-AF65-F5344CB8AC3E}">
        <p14:creationId xmlns:p14="http://schemas.microsoft.com/office/powerpoint/2010/main" val="2959750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806</TotalTime>
  <Words>1783</Words>
  <Application>Microsoft Office PowerPoint</Application>
  <PresentationFormat>On-screen Show (4:3)</PresentationFormat>
  <Paragraphs>178</Paragraphs>
  <Slides>42</Slides>
  <Notes>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NewsPrint</vt:lpstr>
      <vt:lpstr>Assessment at CPS</vt:lpstr>
      <vt:lpstr>Background - No more levels</vt:lpstr>
      <vt:lpstr>What was wrong with levelling?</vt:lpstr>
      <vt:lpstr>3 types of assessment</vt:lpstr>
      <vt:lpstr>In-school ‘summative’ assessment</vt:lpstr>
      <vt:lpstr>New Assessment Terminology</vt:lpstr>
      <vt:lpstr>New Assessment Terminology</vt:lpstr>
      <vt:lpstr>What are the benefits of the change?</vt:lpstr>
      <vt:lpstr>This is a process that we are working through</vt:lpstr>
      <vt:lpstr>What will this mean for parents?</vt:lpstr>
      <vt:lpstr>National Standardised Summative Assessment</vt:lpstr>
      <vt:lpstr>Any Questions on in school summative assessment?</vt:lpstr>
      <vt:lpstr>End of Key Stage 1 Assessments</vt:lpstr>
      <vt:lpstr>KS1</vt:lpstr>
      <vt:lpstr>What will be tested?</vt:lpstr>
      <vt:lpstr>The Reading Test consists of two separate papers:</vt:lpstr>
      <vt:lpstr>Sample Questions</vt:lpstr>
      <vt:lpstr>Spelling, Punctuation and Grammar:</vt:lpstr>
      <vt:lpstr>Sample Questions</vt:lpstr>
      <vt:lpstr>Sample Questions</vt:lpstr>
      <vt:lpstr>Maths</vt:lpstr>
      <vt:lpstr>Maths- Arithmetic</vt:lpstr>
      <vt:lpstr>Maths- Reasoning</vt:lpstr>
      <vt:lpstr>How the tests are scored</vt:lpstr>
      <vt:lpstr>How the tests are scored</vt:lpstr>
      <vt:lpstr>How the tests are scored</vt:lpstr>
      <vt:lpstr>Reporting to parents</vt:lpstr>
      <vt:lpstr>Preparing for the test</vt:lpstr>
      <vt:lpstr>End of Key Stage 2 Assessments</vt:lpstr>
      <vt:lpstr>Changes this year</vt:lpstr>
      <vt:lpstr>SPAG (Spelling, Punctuation and Grammar) Paper</vt:lpstr>
      <vt:lpstr>SPAG sample questions</vt:lpstr>
      <vt:lpstr>Reading Paper</vt:lpstr>
      <vt:lpstr>Reading sample questions</vt:lpstr>
      <vt:lpstr>Maths Papers</vt:lpstr>
      <vt:lpstr>Maths sample questions</vt:lpstr>
      <vt:lpstr>Maths sample questions</vt:lpstr>
      <vt:lpstr>Some schools will be selected to do Science papers</vt:lpstr>
      <vt:lpstr>PowerPoint Presentation</vt:lpstr>
      <vt:lpstr>Reporting to parents</vt:lpstr>
      <vt:lpstr>So, what is a scaled score?</vt:lpstr>
      <vt:lpstr>Any questions...</vt:lpstr>
    </vt:vector>
  </TitlesOfParts>
  <Company>ICTSSCCM01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at CPS</dc:title>
  <dc:creator>Morel David</dc:creator>
  <cp:lastModifiedBy>Scott Jessica</cp:lastModifiedBy>
  <cp:revision>40</cp:revision>
  <cp:lastPrinted>2016-02-08T10:49:32Z</cp:lastPrinted>
  <dcterms:created xsi:type="dcterms:W3CDTF">2016-01-25T07:49:45Z</dcterms:created>
  <dcterms:modified xsi:type="dcterms:W3CDTF">2016-02-08T14:33:04Z</dcterms:modified>
</cp:coreProperties>
</file>