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160000" cy="11696700"/>
  <p:notesSz cx="6858000" cy="9144000"/>
  <p:embeddedFontLst>
    <p:embeddedFont>
      <p:font typeface="Calibri" pitchFamily="34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260" y="-102"/>
      </p:cViewPr>
      <p:guideLst>
        <p:guide orient="horz" pos="3684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633561"/>
            <a:ext cx="8636000" cy="25072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628130"/>
            <a:ext cx="7112000" cy="29891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468413"/>
            <a:ext cx="2286000" cy="9980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68413"/>
            <a:ext cx="6688667" cy="9980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7516215"/>
            <a:ext cx="8636000" cy="23230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4957561"/>
            <a:ext cx="8636000" cy="255865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729233"/>
            <a:ext cx="4487333" cy="77192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729233"/>
            <a:ext cx="4487333" cy="77192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618220"/>
            <a:ext cx="4489098" cy="1091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3709370"/>
            <a:ext cx="4489098" cy="67391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2618220"/>
            <a:ext cx="4490861" cy="1091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3709370"/>
            <a:ext cx="4490861" cy="67391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65702"/>
            <a:ext cx="3342570" cy="198194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465705"/>
            <a:ext cx="5679722" cy="99828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447645"/>
            <a:ext cx="3342570" cy="80008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8187690"/>
            <a:ext cx="6096000" cy="96660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1045122"/>
            <a:ext cx="6096000" cy="70180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9154293"/>
            <a:ext cx="6096000" cy="1372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468410"/>
            <a:ext cx="9144000" cy="1949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729233"/>
            <a:ext cx="9144000" cy="7719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10841111"/>
            <a:ext cx="2370667" cy="6227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16CCE-936E-481C-9839-EA2C54604E49}" type="datetimeFigureOut">
              <a:rPr lang="en-GB" smtClean="0"/>
              <a:pPr/>
              <a:t>04/02/2016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10841111"/>
            <a:ext cx="3217333" cy="6227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4" y="10841111"/>
            <a:ext cx="2370667" cy="6227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FE208-4F2E-4CF7-8D0C-065525616F2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4100" y="2019300"/>
            <a:ext cx="7823200" cy="30469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0000"/>
                </a:solidFill>
                <a:latin typeface="Arial - 26"/>
              </a:rPr>
              <a:t>Basic Skills Evening</a:t>
            </a:r>
          </a:p>
          <a:p>
            <a:pPr algn="ctr"/>
            <a:endParaRPr lang="en-GB" sz="3200" b="1" dirty="0" smtClean="0">
              <a:solidFill>
                <a:srgbClr val="000000"/>
              </a:solidFill>
              <a:latin typeface="Arial - 26"/>
            </a:endParaRPr>
          </a:p>
          <a:p>
            <a:pPr algn="ctr"/>
            <a:endParaRPr lang="en-GB" sz="3200" b="1" dirty="0" smtClean="0">
              <a:solidFill>
                <a:srgbClr val="000000"/>
              </a:solidFill>
              <a:latin typeface="Arial - 26"/>
            </a:endParaRPr>
          </a:p>
          <a:p>
            <a:pPr algn="ctr"/>
            <a:r>
              <a:rPr lang="en-GB" sz="3200" b="1" dirty="0" smtClean="0">
                <a:solidFill>
                  <a:srgbClr val="000000"/>
                </a:solidFill>
                <a:latin typeface="Arial - 26"/>
              </a:rPr>
              <a:t>Mis</a:t>
            </a:r>
            <a:r>
              <a:rPr lang="en-GB" sz="3200" dirty="0" smtClean="0">
                <a:solidFill>
                  <a:srgbClr val="000000"/>
                </a:solidFill>
                <a:latin typeface="Arial - 26"/>
              </a:rPr>
              <a:t>s Scott-1,2,3 Team Leader</a:t>
            </a:r>
          </a:p>
          <a:p>
            <a:pPr algn="ctr"/>
            <a:endParaRPr lang="en-GB" sz="3200" dirty="0" smtClean="0">
              <a:solidFill>
                <a:srgbClr val="000000"/>
              </a:solidFill>
              <a:latin typeface="Arial - 26"/>
            </a:endParaRPr>
          </a:p>
          <a:p>
            <a:pPr algn="ctr"/>
            <a:r>
              <a:rPr lang="en-GB" sz="3200" dirty="0" smtClean="0">
                <a:solidFill>
                  <a:srgbClr val="000000"/>
                </a:solidFill>
                <a:latin typeface="Arial - 26"/>
              </a:rPr>
              <a:t>Mrs </a:t>
            </a:r>
            <a:r>
              <a:rPr lang="en-GB" sz="3200" dirty="0" err="1" smtClean="0">
                <a:solidFill>
                  <a:srgbClr val="000000"/>
                </a:solidFill>
                <a:latin typeface="Arial - 26"/>
              </a:rPr>
              <a:t>Hehir</a:t>
            </a:r>
            <a:r>
              <a:rPr lang="en-GB" sz="3200" dirty="0" smtClean="0">
                <a:solidFill>
                  <a:srgbClr val="000000"/>
                </a:solidFill>
                <a:latin typeface="Arial - 26"/>
              </a:rPr>
              <a:t>- Maths Subject Leader</a:t>
            </a:r>
            <a:endParaRPr lang="en-GB" sz="3200" dirty="0">
              <a:solidFill>
                <a:srgbClr val="000000"/>
              </a:solidFill>
              <a:latin typeface="Arial - 26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0500" y="12700"/>
            <a:ext cx="3810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400" u="sng" dirty="0" smtClean="0">
                <a:solidFill>
                  <a:srgbClr val="000000"/>
                </a:solidFill>
                <a:latin typeface="Arial - 16"/>
              </a:rPr>
              <a:t>Punctuation and grammar</a:t>
            </a:r>
            <a:endParaRPr lang="en-GB" sz="2400" u="sng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6100" y="419100"/>
            <a:ext cx="8432800" cy="1043362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Punctuation and grammar are taught within English sessions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Every three weeks the children learn a new text.  These 'Talk for Writing Texts' include examples of the grammar and punctuation children are expected to use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Children will regularly be exposed to the language of grammar and punctuation and expected to use and understand it themselves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What words do they need to know?</a:t>
            </a: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V</a:t>
            </a:r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erb</a:t>
            </a:r>
          </a:p>
          <a:p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Noun</a:t>
            </a:r>
          </a:p>
          <a:p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Adjective</a:t>
            </a:r>
          </a:p>
          <a:p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Adverb</a:t>
            </a:r>
          </a:p>
          <a:p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Plural</a:t>
            </a:r>
          </a:p>
          <a:p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Contraction- </a:t>
            </a:r>
            <a:r>
              <a:rPr lang="en-GB" sz="2800" b="1" dirty="0" err="1" smtClean="0">
                <a:solidFill>
                  <a:srgbClr val="000000"/>
                </a:solidFill>
                <a:latin typeface="Arial - 16"/>
              </a:rPr>
              <a:t>eg</a:t>
            </a:r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 didn't</a:t>
            </a:r>
          </a:p>
          <a:p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Apostrophe</a:t>
            </a:r>
          </a:p>
          <a:p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Tense</a:t>
            </a:r>
          </a:p>
          <a:p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A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nd for Year 3- </a:t>
            </a:r>
            <a:r>
              <a:rPr lang="en-GB" sz="2800" b="1" dirty="0" smtClean="0">
                <a:solidFill>
                  <a:srgbClr val="000000"/>
                </a:solidFill>
                <a:latin typeface="Arial - 16"/>
              </a:rPr>
              <a:t>clause, subordinate clause, preposition (a where or when phrase) and conjunction (connecting word)</a:t>
            </a:r>
            <a:endParaRPr lang="en-GB" sz="2800" b="1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2500" y="622300"/>
            <a:ext cx="3531716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GB" sz="3200" u="sng" dirty="0" smtClean="0">
                <a:solidFill>
                  <a:srgbClr val="000000"/>
                </a:solidFill>
                <a:latin typeface="Arial - 16"/>
              </a:rPr>
              <a:t>Handwriting</a:t>
            </a:r>
            <a:endParaRPr lang="en-GB" sz="3200" u="sng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282700"/>
            <a:ext cx="8712200" cy="655564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1200" dirty="0" smtClean="0">
                <a:solidFill>
                  <a:srgbClr val="000000"/>
                </a:solidFill>
                <a:latin typeface="Symbol - 16"/>
              </a:rPr>
              <a:t>·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Handwriting is taught regularly throughout Years 1,2 and 3 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·It is recorded in books twice a week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·Children begin by working on letter formation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·They will begin to be taught how to join as soon as formation is secure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·We teach a non- cursive style so tail letters (g, y etc) are not looped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·It is our aim that all children will be joining their handwriting by the end of Year 2</a:t>
            </a:r>
            <a:endParaRPr lang="en-GB" sz="28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215900"/>
            <a:ext cx="4495800" cy="4001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000" u="sng" dirty="0" smtClean="0">
                <a:solidFill>
                  <a:srgbClr val="000000"/>
                </a:solidFill>
                <a:latin typeface="Arial - 16"/>
              </a:rPr>
              <a:t>What can you do to help?</a:t>
            </a:r>
            <a:endParaRPr lang="en-GB" sz="2000" u="sng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0000" y="647700"/>
            <a:ext cx="7670800" cy="100027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800" dirty="0" smtClean="0">
                <a:solidFill>
                  <a:srgbClr val="000000"/>
                </a:solidFill>
                <a:latin typeface="Symbol - 16"/>
              </a:rPr>
              <a:t>·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Help your child when they are learning their spellings.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·Spellings will link to what we've been learning in school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·It is important to look at them regularly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·Look at the patterns with your child- </a:t>
            </a:r>
            <a:r>
              <a:rPr lang="en-GB" sz="2800" dirty="0" err="1" smtClean="0">
                <a:solidFill>
                  <a:srgbClr val="000000"/>
                </a:solidFill>
                <a:latin typeface="Arial - 16"/>
              </a:rPr>
              <a:t>eg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 ay is only at the end of a word, </a:t>
            </a:r>
            <a:r>
              <a:rPr lang="en-GB" sz="2800" dirty="0" err="1" smtClean="0">
                <a:solidFill>
                  <a:srgbClr val="000000"/>
                </a:solidFill>
                <a:latin typeface="Arial - 16"/>
              </a:rPr>
              <a:t>ai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 is always in the middle- write a list of these rules together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·Encourage your child to write their spellings in sentence so they see them in context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</a:t>
            </a:r>
            <a:r>
              <a:rPr lang="en-GB" sz="2800" dirty="0" err="1" smtClean="0">
                <a:solidFill>
                  <a:srgbClr val="000000"/>
                </a:solidFill>
                <a:latin typeface="Arial - 16"/>
              </a:rPr>
              <a:t>Particuarly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 with Year 1 children, encourage them to orally segment the words- </a:t>
            </a:r>
            <a:r>
              <a:rPr lang="en-GB" sz="2800" dirty="0" err="1" smtClean="0">
                <a:solidFill>
                  <a:srgbClr val="000000"/>
                </a:solidFill>
                <a:latin typeface="Arial - 16"/>
              </a:rPr>
              <a:t>eg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 night-  n.. </a:t>
            </a:r>
            <a:r>
              <a:rPr lang="en-GB" sz="2800" dirty="0" err="1" smtClean="0">
                <a:solidFill>
                  <a:srgbClr val="000000"/>
                </a:solidFill>
                <a:latin typeface="Arial - 16"/>
              </a:rPr>
              <a:t>igh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..t before </a:t>
            </a: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writing it down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 Look at spellings in </a:t>
            </a:r>
            <a:r>
              <a:rPr lang="en-GB" sz="2800" dirty="0" err="1" smtClean="0">
                <a:solidFill>
                  <a:srgbClr val="000000"/>
                </a:solidFill>
                <a:latin typeface="Arial - 16"/>
              </a:rPr>
              <a:t>indepedent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 writing but don't over correct unless they are on a spelling list- phonetically plausible is good enough!</a:t>
            </a:r>
            <a:endParaRPr lang="en-GB" sz="28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9680" y="375742"/>
            <a:ext cx="5283200" cy="83099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2400" u="sng" dirty="0" smtClean="0">
                <a:solidFill>
                  <a:srgbClr val="000000"/>
                </a:solidFill>
                <a:latin typeface="Arial - 16"/>
              </a:rPr>
              <a:t>Some methods/ games which might help with spelling</a:t>
            </a:r>
            <a:endParaRPr lang="en-GB" sz="2400" u="sng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2500" y="1231900"/>
            <a:ext cx="8585200" cy="969496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1200" dirty="0" smtClean="0">
                <a:solidFill>
                  <a:srgbClr val="000000"/>
                </a:solidFill>
                <a:latin typeface="Symbol - 16"/>
              </a:rPr>
              <a:t>·</a:t>
            </a:r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Write the spellings out with the key sound/ spelling pattern in a different colour.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·Look, cover, write, check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·Creating mnemonics for trickier words- </a:t>
            </a:r>
            <a:r>
              <a:rPr lang="en-GB" sz="2400" dirty="0" err="1" smtClean="0">
                <a:solidFill>
                  <a:srgbClr val="000000"/>
                </a:solidFill>
                <a:latin typeface="Arial - 16"/>
              </a:rPr>
              <a:t>eg</a:t>
            </a:r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 Big, Elephants, Can, Always, Understand, Small, Elephants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·Use flash cards and look regularly at the words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·Use scrabble tiles to make the words then add up the amount that each word is worth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·Write the word with the letters scrambled- can they unscramble it?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·Play hangman with spelling words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·Word ladders- start with a word, change or add one letter each time- how far can they get?</a:t>
            </a:r>
          </a:p>
          <a:p>
            <a:r>
              <a:rPr lang="en-GB" sz="2400" dirty="0" err="1" smtClean="0">
                <a:solidFill>
                  <a:srgbClr val="000000"/>
                </a:solidFill>
                <a:latin typeface="Arial - 16"/>
              </a:rPr>
              <a:t>eg</a:t>
            </a:r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 mop, hop, hope, cope, cape, caper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·Boggle- with a grid of letters- how many words can they find?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·Words within words- with a long word- how many smaller words can they spot within it?</a:t>
            </a:r>
            <a:endParaRPr lang="en-GB" sz="24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5700" y="139700"/>
            <a:ext cx="5257800" cy="95410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800" u="sng" dirty="0" smtClean="0">
                <a:solidFill>
                  <a:srgbClr val="000000"/>
                </a:solidFill>
                <a:latin typeface="Arial - 16"/>
              </a:rPr>
              <a:t>Strategies/ games to support accurate punctuation</a:t>
            </a:r>
            <a:endParaRPr lang="en-GB" sz="2800" u="sng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5200" y="1054100"/>
            <a:ext cx="8864600" cy="89562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3200" dirty="0" smtClean="0">
                <a:solidFill>
                  <a:srgbClr val="000000"/>
                </a:solidFill>
                <a:latin typeface="Symbol - 16"/>
              </a:rPr>
              <a:t>·</a:t>
            </a:r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Encourage  your child to spot full stops in their reading books.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·Encourage them to speak in full sentences as much as possible.</a:t>
            </a: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·Encourage children to read their own writing aloud.  Can they correct their own punctuation?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·Sentence tennis- take it in turns to say a word.  The first person to end the sentence accurately and put in a full stop wins a point.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·Sentence stacking- start with a noun, add a verb, add an adjective, add an adverb, add a preposition and another noun etc  e.g.  </a:t>
            </a:r>
            <a:r>
              <a:rPr lang="en-GB" sz="3200" b="1" dirty="0" smtClean="0">
                <a:solidFill>
                  <a:srgbClr val="000000"/>
                </a:solidFill>
                <a:latin typeface="Arial - 16"/>
              </a:rPr>
              <a:t>the dog, the dog ran, the brown dog ran, the brown dog ran speedily, the brown dog ran speedily towards the cat.</a:t>
            </a:r>
            <a:endParaRPr lang="en-GB" sz="3200" b="1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1700" y="520700"/>
            <a:ext cx="1905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and finally...</a:t>
            </a:r>
          </a:p>
          <a:p>
            <a:endParaRPr lang="en-GB" sz="1200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900" y="1524000"/>
            <a:ext cx="7874000" cy="60016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3200" u="sng" dirty="0" smtClean="0">
                <a:solidFill>
                  <a:srgbClr val="000000"/>
                </a:solidFill>
                <a:latin typeface="Arial - 16"/>
              </a:rPr>
              <a:t>Handwriting.</a:t>
            </a:r>
          </a:p>
          <a:p>
            <a:endParaRPr lang="en-GB" sz="3200" u="sng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u="sng" dirty="0" smtClean="0">
                <a:solidFill>
                  <a:srgbClr val="000000"/>
                </a:solidFill>
                <a:latin typeface="Arial - 16"/>
              </a:rPr>
              <a:t>·</a:t>
            </a:r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There are a series of letter formation and joining sheets on our 'Help at Home' section on the website.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·Encourage children to write on the line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·Focus on letters being evenly sized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·For younger children- forming letters in sand, paint, glitter may help</a:t>
            </a:r>
            <a:endParaRPr lang="en-GB" sz="32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1100" y="977900"/>
            <a:ext cx="7645400" cy="69865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Aims of tonight: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·To familiarise you with the demands of the New National Curriculum for Spelling, Grammar and Mental Maths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·To help you understand how we are supporting children with meeting these demand in school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·To give you some ideas about how you can help your children at home</a:t>
            </a:r>
            <a:endParaRPr lang="en-GB" sz="32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2600" y="1104900"/>
            <a:ext cx="8864600" cy="440120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800" u="sng" dirty="0" smtClean="0">
                <a:solidFill>
                  <a:srgbClr val="000000"/>
                </a:solidFill>
                <a:latin typeface="Arial - 16"/>
              </a:rPr>
              <a:t>New Curriculum:</a:t>
            </a:r>
          </a:p>
          <a:p>
            <a:endParaRPr lang="en-GB" sz="2800" u="sng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u="sng" dirty="0" smtClean="0">
                <a:solidFill>
                  <a:srgbClr val="000000"/>
                </a:solidFill>
                <a:latin typeface="Arial - 16"/>
              </a:rPr>
              <a:t>·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This is the first year that all children have been taught using the new national curriculum.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·The new curriculum places an increased demand on children's reading, spelling and mental maths skills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·Skills which were previously taught later have been moved into the KS1 and Year 3 curriculum</a:t>
            </a:r>
            <a:r>
              <a:rPr lang="en-GB" sz="1200" dirty="0" smtClean="0">
                <a:solidFill>
                  <a:srgbClr val="000000"/>
                </a:solidFill>
                <a:latin typeface="Arial - 16"/>
              </a:rPr>
              <a:t>.</a:t>
            </a:r>
            <a:endParaRPr lang="en-GB" sz="12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00" y="0"/>
            <a:ext cx="9702800" cy="858696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400" u="sng" dirty="0" smtClean="0">
                <a:solidFill>
                  <a:srgbClr val="000000"/>
                </a:solidFill>
                <a:latin typeface="Arial - 16"/>
              </a:rPr>
              <a:t>English:</a:t>
            </a:r>
          </a:p>
          <a:p>
            <a:endParaRPr lang="en-GB" sz="2400" u="sng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u="sng" dirty="0" smtClean="0">
                <a:solidFill>
                  <a:srgbClr val="000000"/>
                </a:solidFill>
                <a:latin typeface="Arial - 16"/>
              </a:rPr>
              <a:t>KS</a:t>
            </a:r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1 curriculum places a big emphasis on children learning to write accurately in terms of spelling and basic punctuation.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The curriculum is broken down into transcription (spelling and handwriting), grammar and composition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It</a:t>
            </a:r>
            <a:r>
              <a:rPr lang="en-GB" sz="2400" b="1" dirty="0" smtClean="0">
                <a:solidFill>
                  <a:srgbClr val="000000"/>
                </a:solidFill>
                <a:latin typeface="Arial - 16"/>
              </a:rPr>
              <a:t> is hoped that by the time children leave Year 2 they will be able to:</a:t>
            </a:r>
          </a:p>
          <a:p>
            <a:endParaRPr lang="en-GB" sz="2400" b="1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b="1" dirty="0" smtClean="0">
                <a:solidFill>
                  <a:srgbClr val="000000"/>
                </a:solidFill>
                <a:latin typeface="Arial - 16"/>
              </a:rPr>
              <a:t>·</a:t>
            </a:r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Spell a large range of high frequency words accurately (see list)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·Spell words containing the spelling patterns taught accurately  (see hand out)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·Spell other words using a phonetically plausible attempt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·Write sentences which accurately use full stops, capital letters, question marks, exclamation </a:t>
            </a:r>
            <a:r>
              <a:rPr lang="en-GB" sz="2400" dirty="0" err="1" smtClean="0">
                <a:solidFill>
                  <a:srgbClr val="000000"/>
                </a:solidFill>
                <a:latin typeface="Arial - 16"/>
              </a:rPr>
              <a:t>marks,commas</a:t>
            </a:r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in lists and apostrophes for contraction and possession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·Write sentences using when, if , that or because to link ideas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·Name the different parts of a sentence (verb, noun, adjective, adverb)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·Add more excitement to their sentences using adjectives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·Edit and improve their own work by noticing errors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·Write with a legible joined script</a:t>
            </a:r>
            <a:endParaRPr lang="en-GB" sz="24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500" y="469900"/>
            <a:ext cx="9702800" cy="797141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3200" b="1" dirty="0" smtClean="0">
                <a:solidFill>
                  <a:srgbClr val="000000"/>
                </a:solidFill>
                <a:latin typeface="Arial - 16"/>
              </a:rPr>
              <a:t>Year 3</a:t>
            </a:r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-  Once children have secured these basic skills they then work on using increasingly complex sentence structures and punctuating them accurately with commas.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They are taught to use add information in prepositional phrases (where phrases)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The spelling patterns they are taught become increasingly complex  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The government have published a list of statutory words which all children should be able to spell by the time they reach the end of Year 4</a:t>
            </a:r>
            <a:endParaRPr lang="en-GB" sz="32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100" y="571500"/>
            <a:ext cx="9245600" cy="501675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Why is it so important to secure these basic skills?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·Fluidity of writing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·Confidence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·Enjoyment </a:t>
            </a:r>
          </a:p>
          <a:p>
            <a:endParaRPr lang="en-GB" sz="32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16"/>
              </a:rPr>
              <a:t>·Enabling complex sentence structures to be understood later in the school</a:t>
            </a:r>
            <a:endParaRPr lang="en-GB" sz="32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1900" y="241300"/>
            <a:ext cx="4724400" cy="83099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What is our approach in school?</a:t>
            </a:r>
          </a:p>
          <a:p>
            <a:r>
              <a:rPr lang="en-GB" sz="2400" u="sng" dirty="0" smtClean="0">
                <a:solidFill>
                  <a:srgbClr val="000000"/>
                </a:solidFill>
                <a:latin typeface="Arial - 16"/>
              </a:rPr>
              <a:t>Spelling</a:t>
            </a:r>
            <a:endParaRPr lang="en-GB" sz="2400" u="sng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800" y="1295400"/>
            <a:ext cx="9601200" cy="60016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400" dirty="0" smtClean="0">
                <a:solidFill>
                  <a:srgbClr val="000000"/>
                </a:solidFill>
                <a:latin typeface="Symbol - 16"/>
              </a:rPr>
              <a:t>·</a:t>
            </a:r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Children in Year 1 have daily phonics sessions.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·They are introduced to a new sound each week and use this for reading and writing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·Children use the Read Write Inc cards to learn new sounds-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these are available on big sheets for the children to use in the classroom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·Key words and phonic sounds are up in all classrooms for the children to access.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·Children are taught explicitly how to orally segment a word and then blend it back together</a:t>
            </a:r>
          </a:p>
          <a:p>
            <a:endParaRPr lang="en-GB" sz="24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400" dirty="0" err="1" smtClean="0">
                <a:solidFill>
                  <a:srgbClr val="000000"/>
                </a:solidFill>
                <a:latin typeface="Arial - 16"/>
              </a:rPr>
              <a:t>eg</a:t>
            </a:r>
            <a:r>
              <a:rPr lang="en-GB" sz="2400" dirty="0" smtClean="0">
                <a:solidFill>
                  <a:srgbClr val="000000"/>
                </a:solidFill>
                <a:latin typeface="Arial - 16"/>
              </a:rPr>
              <a:t> play -  p..l...ay</a:t>
            </a:r>
            <a:endParaRPr lang="en-GB" sz="24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2600" y="1168400"/>
            <a:ext cx="8686800" cy="649408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3200" dirty="0" smtClean="0">
                <a:solidFill>
                  <a:srgbClr val="000000"/>
                </a:solidFill>
                <a:latin typeface="Symbol - 20"/>
              </a:rPr>
              <a:t>·</a:t>
            </a:r>
            <a:r>
              <a:rPr lang="en-GB" sz="3200" dirty="0" smtClean="0">
                <a:solidFill>
                  <a:srgbClr val="000000"/>
                </a:solidFill>
                <a:latin typeface="Arial - 20"/>
              </a:rPr>
              <a:t>Children in Years 2 and 3 have 3 x weekly spelling sessions</a:t>
            </a:r>
          </a:p>
          <a:p>
            <a:endParaRPr lang="en-GB" sz="3200" dirty="0" smtClean="0">
              <a:solidFill>
                <a:srgbClr val="000000"/>
              </a:solidFill>
              <a:latin typeface="Arial - 20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20"/>
              </a:rPr>
              <a:t>·They will revise the phonic sounds learnt in Year 1</a:t>
            </a:r>
          </a:p>
          <a:p>
            <a:endParaRPr lang="en-GB" sz="3200" dirty="0" smtClean="0">
              <a:solidFill>
                <a:srgbClr val="000000"/>
              </a:solidFill>
              <a:latin typeface="Arial - 20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20"/>
              </a:rPr>
              <a:t>·A new suffix/ prefix or spelling pattern is introduced weekly and investigated together and a set of rules for the pattern are established </a:t>
            </a:r>
          </a:p>
          <a:p>
            <a:endParaRPr lang="en-GB" sz="3200" dirty="0" smtClean="0">
              <a:solidFill>
                <a:srgbClr val="000000"/>
              </a:solidFill>
              <a:latin typeface="Arial - 20"/>
            </a:endParaRPr>
          </a:p>
          <a:p>
            <a:r>
              <a:rPr lang="en-GB" sz="3200" dirty="0" smtClean="0">
                <a:solidFill>
                  <a:srgbClr val="000000"/>
                </a:solidFill>
                <a:latin typeface="Arial - 20"/>
              </a:rPr>
              <a:t>·Children will have some application work to do in at least one session</a:t>
            </a:r>
            <a:endParaRPr lang="en-GB" sz="3200" dirty="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32100" y="393700"/>
            <a:ext cx="2159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400" u="sng" dirty="0" smtClean="0">
                <a:solidFill>
                  <a:srgbClr val="000000"/>
                </a:solidFill>
                <a:latin typeface="Arial - 16"/>
              </a:rPr>
              <a:t>Years 2 and 3</a:t>
            </a:r>
            <a:endParaRPr lang="en-GB" sz="2400" u="sng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8500" y="444500"/>
            <a:ext cx="8585200" cy="91409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What are our expectations for the children applying their spellings?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·Children are expected to use the sounds they know in their written work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·We look for phonetically plausible attempts </a:t>
            </a:r>
          </a:p>
          <a:p>
            <a:r>
              <a:rPr lang="en-GB" sz="2800" dirty="0" err="1" smtClean="0">
                <a:solidFill>
                  <a:srgbClr val="000000"/>
                </a:solidFill>
                <a:latin typeface="Arial - 16"/>
              </a:rPr>
              <a:t>eg</a:t>
            </a:r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 A Year 1 child might spell Rain-  </a:t>
            </a:r>
            <a:r>
              <a:rPr lang="en-GB" sz="2800" dirty="0" err="1" smtClean="0">
                <a:solidFill>
                  <a:srgbClr val="000000"/>
                </a:solidFill>
                <a:latin typeface="Arial - 16"/>
              </a:rPr>
              <a:t>rayn</a:t>
            </a:r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     A Year 2 child might spell science </a:t>
            </a:r>
            <a:r>
              <a:rPr lang="en-GB" sz="2800" dirty="0" err="1" smtClean="0">
                <a:solidFill>
                  <a:srgbClr val="000000"/>
                </a:solidFill>
                <a:latin typeface="Arial - 16"/>
              </a:rPr>
              <a:t>sience</a:t>
            </a:r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·As the children progress through Year 2 and into Year 3 it is expected that spellings will be increasingly correct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·Children are expected to spell key words such as when, what etc correctly in their work once they have been taught</a:t>
            </a:r>
          </a:p>
          <a:p>
            <a:endParaRPr lang="en-GB" sz="2800" dirty="0" smtClean="0">
              <a:solidFill>
                <a:srgbClr val="000000"/>
              </a:solidFill>
              <a:latin typeface="Arial - 16"/>
            </a:endParaRPr>
          </a:p>
          <a:p>
            <a:r>
              <a:rPr lang="en-GB" sz="2800" dirty="0" smtClean="0">
                <a:solidFill>
                  <a:srgbClr val="000000"/>
                </a:solidFill>
                <a:latin typeface="Arial - 16"/>
              </a:rPr>
              <a:t>·Some, but not all, incorrect spellings will be picked up in marking comments</a:t>
            </a:r>
            <a:endParaRPr lang="en-GB" sz="2800" dirty="0">
              <a:solidFill>
                <a:srgbClr val="000000"/>
              </a:solidFill>
              <a:latin typeface="Arial - 16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1356</Words>
  <Application>Microsoft Office PowerPoint</Application>
  <PresentationFormat>Custom</PresentationFormat>
  <Paragraphs>177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- 26</vt:lpstr>
      <vt:lpstr>Arial - 16</vt:lpstr>
      <vt:lpstr>Symbol - 16</vt:lpstr>
      <vt:lpstr>Symbol - 20</vt:lpstr>
      <vt:lpstr>Arial - 20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jscott</dc:creator>
  <cp:lastModifiedBy>jscott</cp:lastModifiedBy>
  <cp:revision>2</cp:revision>
  <dcterms:created xsi:type="dcterms:W3CDTF">2016-02-04T16:25:43Z</dcterms:created>
  <dcterms:modified xsi:type="dcterms:W3CDTF">2016-02-04T16:38:09Z</dcterms:modified>
</cp:coreProperties>
</file>