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Lst>
  <p:sldSz cx="10160000" cy="16637000"/>
  <p:notesSz cx="6858000" cy="9144000"/>
  <p:embeddedFontLst>
    <p:embeddedFont>
      <p:font typeface="Calibri"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28" d="100"/>
          <a:sy n="28" d="100"/>
        </p:scale>
        <p:origin x="-1626" y="-90"/>
      </p:cViewPr>
      <p:guideLst>
        <p:guide orient="horz" pos="5240"/>
        <p:guide pos="320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168257"/>
            <a:ext cx="8636000" cy="3566172"/>
          </a:xfrm>
        </p:spPr>
        <p:txBody>
          <a:bodyPr/>
          <a:lstStyle/>
          <a:p>
            <a:r>
              <a:rPr lang="en-US" smtClean="0"/>
              <a:t>Click to edit Master title style</a:t>
            </a:r>
            <a:endParaRPr lang="en-GB"/>
          </a:p>
        </p:txBody>
      </p:sp>
      <p:sp>
        <p:nvSpPr>
          <p:cNvPr id="3" name="Subtitle 2"/>
          <p:cNvSpPr>
            <a:spLocks noGrp="1"/>
          </p:cNvSpPr>
          <p:nvPr>
            <p:ph type="subTitle" idx="1"/>
          </p:nvPr>
        </p:nvSpPr>
        <p:spPr>
          <a:xfrm>
            <a:off x="1524000" y="9427633"/>
            <a:ext cx="7112000" cy="425167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666255"/>
            <a:ext cx="2286000" cy="14195366"/>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08001" y="666255"/>
            <a:ext cx="6688667" cy="14195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2570" y="10690817"/>
            <a:ext cx="8636000" cy="3304293"/>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802570" y="7051471"/>
            <a:ext cx="8636000" cy="3639343"/>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08000" y="3881970"/>
            <a:ext cx="4487333" cy="109796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64667" y="3881970"/>
            <a:ext cx="4487333" cy="109796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08000" y="3724071"/>
            <a:ext cx="4489098" cy="15520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5276086"/>
            <a:ext cx="4489098" cy="958553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161141" y="3724071"/>
            <a:ext cx="4490861" cy="15520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1141" y="5276086"/>
            <a:ext cx="4490861" cy="958553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62399"/>
            <a:ext cx="3342570" cy="281904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972278" y="662403"/>
            <a:ext cx="5679722" cy="141992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08001" y="3481450"/>
            <a:ext cx="3342570" cy="113801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431" y="11645900"/>
            <a:ext cx="6096000" cy="137486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91431" y="1486547"/>
            <a:ext cx="6096000" cy="9982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91431" y="13020764"/>
            <a:ext cx="6096000" cy="19525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02516C-DA6B-4E17-91CA-ADCEAFB76B47}" type="datetimeFigureOut">
              <a:rPr lang="en-GB" smtClean="0"/>
              <a:pPr/>
              <a:t>04/02/2016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E69480-2B16-4587-AC89-E0CBB563FD3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666252"/>
            <a:ext cx="9144000" cy="277283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508000" y="3881970"/>
            <a:ext cx="9144000" cy="1097965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508001" y="15420038"/>
            <a:ext cx="2370667" cy="885766"/>
          </a:xfrm>
          <a:prstGeom prst="rect">
            <a:avLst/>
          </a:prstGeom>
        </p:spPr>
        <p:txBody>
          <a:bodyPr vert="horz" lIns="91440" tIns="45720" rIns="91440" bIns="45720" rtlCol="0" anchor="ctr"/>
          <a:lstStyle>
            <a:lvl1pPr algn="l">
              <a:defRPr sz="1200">
                <a:solidFill>
                  <a:schemeClr val="tx1">
                    <a:tint val="75000"/>
                  </a:schemeClr>
                </a:solidFill>
              </a:defRPr>
            </a:lvl1pPr>
          </a:lstStyle>
          <a:p>
            <a:fld id="{1402516C-DA6B-4E17-91CA-ADCEAFB76B47}" type="datetimeFigureOut">
              <a:rPr lang="en-GB" smtClean="0"/>
              <a:pPr/>
              <a:t>04/02/2016</a:t>
            </a:fld>
            <a:endParaRPr lang="en-GB"/>
          </a:p>
        </p:txBody>
      </p:sp>
      <p:sp>
        <p:nvSpPr>
          <p:cNvPr id="5" name="Footer Placeholder 4"/>
          <p:cNvSpPr>
            <a:spLocks noGrp="1"/>
          </p:cNvSpPr>
          <p:nvPr>
            <p:ph type="ftr" sz="quarter" idx="3"/>
          </p:nvPr>
        </p:nvSpPr>
        <p:spPr>
          <a:xfrm>
            <a:off x="3471335" y="15420038"/>
            <a:ext cx="3217333" cy="88576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281334" y="15420038"/>
            <a:ext cx="2370667" cy="885766"/>
          </a:xfrm>
          <a:prstGeom prst="rect">
            <a:avLst/>
          </a:prstGeom>
        </p:spPr>
        <p:txBody>
          <a:bodyPr vert="horz" lIns="91440" tIns="45720" rIns="91440" bIns="45720" rtlCol="0" anchor="ctr"/>
          <a:lstStyle>
            <a:lvl1pPr algn="r">
              <a:defRPr sz="1200">
                <a:solidFill>
                  <a:schemeClr val="tx1">
                    <a:tint val="75000"/>
                  </a:schemeClr>
                </a:solidFill>
              </a:defRPr>
            </a:lvl1pPr>
          </a:lstStyle>
          <a:p>
            <a:fld id="{08E69480-2B16-4587-AC89-E0CBB563FD3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88900" y="520700"/>
            <a:ext cx="9194800" cy="8956298"/>
          </a:xfrm>
          <a:prstGeom prst="rect">
            <a:avLst/>
          </a:prstGeom>
          <a:noFill/>
        </p:spPr>
        <p:txBody>
          <a:bodyPr vert="horz" rtlCol="0">
            <a:spAutoFit/>
          </a:bodyPr>
          <a:lstStyle/>
          <a:p>
            <a:r>
              <a:rPr lang="en-GB" sz="3600" b="1" dirty="0" smtClean="0">
                <a:solidFill>
                  <a:srgbClr val="000000"/>
                </a:solidFill>
                <a:latin typeface="Calibri - 28"/>
              </a:rPr>
              <a:t>Expectations from the New (2014) Curriculum </a:t>
            </a:r>
          </a:p>
          <a:p>
            <a:endParaRPr lang="en-GB" sz="3600" b="1" dirty="0" smtClean="0">
              <a:solidFill>
                <a:srgbClr val="000000"/>
              </a:solidFill>
              <a:latin typeface="Calibri - 28"/>
            </a:endParaRPr>
          </a:p>
          <a:p>
            <a:r>
              <a:rPr lang="en-GB" sz="3600" b="1" dirty="0" smtClean="0">
                <a:solidFill>
                  <a:srgbClr val="000000"/>
                </a:solidFill>
                <a:latin typeface="Calibri - 28"/>
              </a:rPr>
              <a:t>Key areas of the curriculum related to Number, Mental Maths and the four operations</a:t>
            </a:r>
          </a:p>
          <a:p>
            <a:endParaRPr lang="en-GB" sz="3600" b="1" dirty="0" smtClean="0">
              <a:solidFill>
                <a:srgbClr val="000000"/>
              </a:solidFill>
              <a:latin typeface="Calibri - 28"/>
            </a:endParaRPr>
          </a:p>
          <a:p>
            <a:endParaRPr lang="en-GB" sz="3600" b="1" dirty="0" smtClean="0">
              <a:solidFill>
                <a:srgbClr val="000000"/>
              </a:solidFill>
              <a:latin typeface="Calibri - 28"/>
            </a:endParaRPr>
          </a:p>
          <a:p>
            <a:r>
              <a:rPr lang="en-GB" sz="3600" b="1" dirty="0" smtClean="0">
                <a:solidFill>
                  <a:srgbClr val="000000"/>
                </a:solidFill>
                <a:latin typeface="Calibri - 28"/>
              </a:rPr>
              <a:t>Mental Maths </a:t>
            </a:r>
          </a:p>
          <a:p>
            <a:endParaRPr lang="en-GB" sz="3600" b="1" dirty="0" smtClean="0">
              <a:solidFill>
                <a:srgbClr val="000000"/>
              </a:solidFill>
              <a:latin typeface="Calibri - 28"/>
            </a:endParaRPr>
          </a:p>
          <a:p>
            <a:r>
              <a:rPr lang="en-GB" sz="3600" b="1" dirty="0" smtClean="0">
                <a:solidFill>
                  <a:srgbClr val="000000"/>
                </a:solidFill>
                <a:latin typeface="Calibri - 28"/>
              </a:rPr>
              <a:t>- support in classroom</a:t>
            </a:r>
          </a:p>
          <a:p>
            <a:endParaRPr lang="en-GB" sz="3600" b="1" dirty="0" smtClean="0">
              <a:solidFill>
                <a:srgbClr val="000000"/>
              </a:solidFill>
              <a:latin typeface="Calibri - 28"/>
            </a:endParaRPr>
          </a:p>
          <a:p>
            <a:r>
              <a:rPr lang="en-GB" sz="3600" b="1" dirty="0" smtClean="0">
                <a:solidFill>
                  <a:srgbClr val="000000"/>
                </a:solidFill>
                <a:latin typeface="Calibri - 28"/>
              </a:rPr>
              <a:t>- Methods in school to teach four operations</a:t>
            </a:r>
          </a:p>
          <a:p>
            <a:endParaRPr lang="en-GB" sz="3600" b="1" dirty="0" smtClean="0">
              <a:solidFill>
                <a:srgbClr val="000000"/>
              </a:solidFill>
              <a:latin typeface="Calibri - 28"/>
            </a:endParaRPr>
          </a:p>
          <a:p>
            <a:r>
              <a:rPr lang="en-GB" sz="3600" b="1" dirty="0" smtClean="0">
                <a:solidFill>
                  <a:srgbClr val="000000"/>
                </a:solidFill>
                <a:latin typeface="Calibri - 28"/>
              </a:rPr>
              <a:t>- support at home</a:t>
            </a:r>
            <a:endParaRPr lang="en-GB" sz="3600" b="1" dirty="0">
              <a:solidFill>
                <a:srgbClr val="000000"/>
              </a:solidFill>
              <a:latin typeface="Calibri - 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114300" y="88900"/>
            <a:ext cx="9502204" cy="14126944"/>
          </a:xfrm>
          <a:prstGeom prst="rect">
            <a:avLst/>
          </a:prstGeom>
          <a:noFill/>
        </p:spPr>
        <p:txBody>
          <a:bodyPr vert="horz" wrap="square" rtlCol="0">
            <a:spAutoFit/>
          </a:bodyPr>
          <a:lstStyle/>
          <a:p>
            <a:r>
              <a:rPr lang="en-GB" sz="2400" u="sng" dirty="0" smtClean="0">
                <a:solidFill>
                  <a:srgbClr val="000000"/>
                </a:solidFill>
                <a:latin typeface="Calibri - 18"/>
              </a:rPr>
              <a:t>Activities to do at home to help with Maths</a:t>
            </a:r>
          </a:p>
          <a:p>
            <a:endParaRPr lang="en-GB" sz="2400" u="sng" dirty="0" smtClean="0">
              <a:solidFill>
                <a:srgbClr val="000000"/>
              </a:solidFill>
              <a:latin typeface="Calibri - 18"/>
            </a:endParaRPr>
          </a:p>
          <a:p>
            <a:r>
              <a:rPr lang="en-GB" sz="2400" u="sng" dirty="0" smtClean="0">
                <a:solidFill>
                  <a:srgbClr val="000000"/>
                </a:solidFill>
                <a:latin typeface="Calibri - 18"/>
              </a:rPr>
              <a:t>He</a:t>
            </a:r>
            <a:r>
              <a:rPr lang="en-GB" sz="2400" b="1" dirty="0" smtClean="0">
                <a:solidFill>
                  <a:srgbClr val="000000"/>
                </a:solidFill>
                <a:latin typeface="Calibri - 18"/>
              </a:rPr>
              <a:t>re are some suggested activities you could do with your child to help them with their Maths work in school. </a:t>
            </a:r>
          </a:p>
          <a:p>
            <a:endParaRPr lang="en-GB" sz="2400" b="1" dirty="0" smtClean="0">
              <a:solidFill>
                <a:srgbClr val="000000"/>
              </a:solidFill>
              <a:latin typeface="Calibri - 18"/>
            </a:endParaRPr>
          </a:p>
          <a:p>
            <a:r>
              <a:rPr lang="en-GB" sz="2400" b="1"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Counting toys, books, cars, games as you get them out to play. </a:t>
            </a:r>
            <a:r>
              <a:rPr lang="en-GB" sz="2400" i="1" dirty="0" smtClean="0">
                <a:solidFill>
                  <a:srgbClr val="000000"/>
                </a:solidFill>
                <a:latin typeface="Calibri - 18"/>
              </a:rPr>
              <a:t>Can you divide them into groups of 2, 3, 4, 5 or 10? Can you predict whether they can be divided up into groups of 2, 3, 4, 5 or 10?  What did you use to help you with that prediction? </a:t>
            </a:r>
          </a:p>
          <a:p>
            <a:endParaRPr lang="en-GB" sz="2400" i="1" dirty="0" smtClean="0">
              <a:solidFill>
                <a:srgbClr val="000000"/>
              </a:solidFill>
              <a:latin typeface="Calibri - 18"/>
            </a:endParaRPr>
          </a:p>
          <a:p>
            <a:r>
              <a:rPr lang="en-GB" sz="2400" i="1"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Counting cutlery, plates, cups etc when helping to lay the table. </a:t>
            </a:r>
          </a:p>
          <a:p>
            <a:endParaRPr lang="en-GB" sz="2400" dirty="0" smtClean="0">
              <a:solidFill>
                <a:srgbClr val="000000"/>
              </a:solidFill>
              <a:latin typeface="Calibri - 18"/>
            </a:endParaRPr>
          </a:p>
          <a:p>
            <a:r>
              <a:rPr lang="en-GB" sz="2400"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Counting page numbers on the bottom corners of books – asking other questions such as </a:t>
            </a:r>
            <a:r>
              <a:rPr lang="en-GB" sz="2400" i="1" dirty="0" smtClean="0">
                <a:solidFill>
                  <a:srgbClr val="000000"/>
                </a:solidFill>
                <a:latin typeface="Calibri - 18"/>
              </a:rPr>
              <a:t>How many more pages until the end? What fraction of the book have you read? </a:t>
            </a:r>
          </a:p>
          <a:p>
            <a:endParaRPr lang="en-GB" sz="2400" i="1" dirty="0" smtClean="0">
              <a:solidFill>
                <a:srgbClr val="000000"/>
              </a:solidFill>
              <a:latin typeface="Calibri - 18"/>
            </a:endParaRPr>
          </a:p>
          <a:p>
            <a:r>
              <a:rPr lang="en-GB" sz="2400" i="1"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‘Number spotting’.  Look for numbers in the home, when shopping, walking and driving e.g.  Reading ’12 miles to Cambridge’, door numbers on houses, numbers on packaging.</a:t>
            </a:r>
          </a:p>
          <a:p>
            <a:r>
              <a:rPr lang="en-GB" sz="2400" dirty="0" smtClean="0">
                <a:solidFill>
                  <a:srgbClr val="000000"/>
                </a:solidFill>
                <a:latin typeface="Calibri - 18"/>
              </a:rPr>
              <a:t>When spotting numbers talk about which is smaller/bigger – ask </a:t>
            </a:r>
            <a:r>
              <a:rPr lang="en-GB" sz="2400" i="1" dirty="0" smtClean="0">
                <a:solidFill>
                  <a:srgbClr val="000000"/>
                </a:solidFill>
                <a:latin typeface="Calibri - 18"/>
              </a:rPr>
              <a:t>How much is it smaller/bigger by? </a:t>
            </a:r>
            <a:r>
              <a:rPr lang="en-GB" sz="2400" dirty="0" smtClean="0">
                <a:solidFill>
                  <a:srgbClr val="000000"/>
                </a:solidFill>
                <a:latin typeface="Calibri - 18"/>
              </a:rPr>
              <a:t> Focus on the difference between 13 and 30 (thirteen/thirty) as well as 21 – 12, 15 - 51 etc</a:t>
            </a:r>
          </a:p>
          <a:p>
            <a:endParaRPr lang="en-GB" sz="2400" dirty="0" smtClean="0">
              <a:solidFill>
                <a:srgbClr val="000000"/>
              </a:solidFill>
              <a:latin typeface="Calibri - 18"/>
            </a:endParaRPr>
          </a:p>
          <a:p>
            <a:r>
              <a:rPr lang="en-GB" sz="2400"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When counting objects (books, plates) ask word problem type questions.  E.g.</a:t>
            </a:r>
          </a:p>
          <a:p>
            <a:r>
              <a:rPr lang="en-GB" sz="2400" dirty="0" smtClean="0">
                <a:solidFill>
                  <a:srgbClr val="000000"/>
                </a:solidFill>
                <a:latin typeface="Calibri - 18"/>
              </a:rPr>
              <a:t>T</a:t>
            </a:r>
            <a:r>
              <a:rPr lang="en-GB" sz="2400" i="1" dirty="0" smtClean="0">
                <a:solidFill>
                  <a:srgbClr val="000000"/>
                </a:solidFill>
                <a:latin typeface="Calibri - 18"/>
              </a:rPr>
              <a:t>here are 2 forks here and 3 forks there, how many is that altogether?  </a:t>
            </a:r>
          </a:p>
          <a:p>
            <a:r>
              <a:rPr lang="en-GB" sz="2400" i="1" dirty="0" smtClean="0">
                <a:solidFill>
                  <a:srgbClr val="000000"/>
                </a:solidFill>
                <a:latin typeface="Calibri - 18"/>
              </a:rPr>
              <a:t>There are 6 books on the shelf, if I take 3 off, how many will be left?</a:t>
            </a:r>
          </a:p>
          <a:p>
            <a:r>
              <a:rPr lang="en-GB" sz="2400" i="1" dirty="0" smtClean="0">
                <a:solidFill>
                  <a:srgbClr val="000000"/>
                </a:solidFill>
                <a:latin typeface="Calibri - 18"/>
              </a:rPr>
              <a:t>Each person has 3 pieces of cutlery. How many pieces of cutlery would there be for 6 people?</a:t>
            </a:r>
          </a:p>
          <a:p>
            <a:r>
              <a:rPr lang="en-GB" sz="2400" i="1" dirty="0" smtClean="0">
                <a:solidFill>
                  <a:srgbClr val="000000"/>
                </a:solidFill>
                <a:latin typeface="Calibri - 18"/>
              </a:rPr>
              <a:t>I have got 32 biscuits. How can these be divided between 8 people fairly?  </a:t>
            </a:r>
          </a:p>
          <a:p>
            <a:endParaRPr lang="en-GB" sz="2400" i="1" dirty="0" smtClean="0">
              <a:solidFill>
                <a:srgbClr val="000000"/>
              </a:solidFill>
              <a:latin typeface="Calibri - 18"/>
            </a:endParaRPr>
          </a:p>
          <a:p>
            <a:r>
              <a:rPr lang="en-GB" sz="2400" i="1" dirty="0" smtClean="0">
                <a:solidFill>
                  <a:srgbClr val="000000"/>
                </a:solidFill>
                <a:latin typeface="Calibri - 18"/>
              </a:rPr>
              <a:t>·</a:t>
            </a:r>
            <a:r>
              <a:rPr lang="en-GB" sz="2400" dirty="0" smtClean="0">
                <a:solidFill>
                  <a:srgbClr val="000000"/>
                </a:solidFill>
                <a:latin typeface="Symbol - 18"/>
              </a:rPr>
              <a:t>	</a:t>
            </a:r>
            <a:r>
              <a:rPr lang="en-GB" sz="2400" dirty="0" smtClean="0">
                <a:solidFill>
                  <a:srgbClr val="000000"/>
                </a:solidFill>
                <a:latin typeface="Calibri - 18"/>
              </a:rPr>
              <a:t>Estimate how many toys/books there are.  -  </a:t>
            </a:r>
            <a:r>
              <a:rPr lang="en-GB" sz="2400" i="1" dirty="0" smtClean="0">
                <a:solidFill>
                  <a:srgbClr val="000000"/>
                </a:solidFill>
                <a:latin typeface="Calibri - 18"/>
              </a:rPr>
              <a:t>What would be a good way of counting them?  Could you group them in 2s, 3s, 4s, 5s and 10s?  Now can you add them up by counting in 2s, 5s and 10s?  </a:t>
            </a:r>
          </a:p>
          <a:p>
            <a:endParaRPr lang="en-GB" sz="2400" i="1" dirty="0">
              <a:solidFill>
                <a:srgbClr val="000000"/>
              </a:solidFill>
              <a:latin typeface="Calibri - 1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127000" y="444500"/>
            <a:ext cx="9626600" cy="11603176"/>
          </a:xfrm>
          <a:prstGeom prst="rect">
            <a:avLst/>
          </a:prstGeom>
          <a:noFill/>
        </p:spPr>
        <p:txBody>
          <a:bodyPr vert="horz" rtlCol="0">
            <a:spAutoFit/>
          </a:bodyPr>
          <a:lstStyle/>
          <a:p>
            <a:r>
              <a:rPr lang="en-GB" sz="4400" b="1" u="sng" dirty="0" smtClean="0">
                <a:solidFill>
                  <a:srgbClr val="000000"/>
                </a:solidFill>
                <a:latin typeface="Calibri - 28"/>
              </a:rPr>
              <a:t>Year 1 – programme of study</a:t>
            </a:r>
          </a:p>
          <a:p>
            <a:r>
              <a:rPr lang="en-GB" sz="4400" b="1" u="sng" dirty="0" smtClean="0">
                <a:solidFill>
                  <a:srgbClr val="000000"/>
                </a:solidFill>
                <a:latin typeface="Calibri - 28"/>
              </a:rPr>
              <a:t>N</a:t>
            </a:r>
            <a:r>
              <a:rPr lang="en-GB" sz="4400" b="1" dirty="0" smtClean="0">
                <a:solidFill>
                  <a:srgbClr val="000000"/>
                </a:solidFill>
                <a:latin typeface="Calibri - 28"/>
              </a:rPr>
              <a:t>umber and place value</a:t>
            </a:r>
          </a:p>
          <a:p>
            <a:r>
              <a:rPr lang="en-GB" sz="4400" b="1" dirty="0" smtClean="0">
                <a:solidFill>
                  <a:srgbClr val="000000"/>
                </a:solidFill>
                <a:latin typeface="Calibri - 28"/>
              </a:rPr>
              <a:t>·</a:t>
            </a:r>
            <a:r>
              <a:rPr lang="en-GB" sz="4400" dirty="0" smtClean="0">
                <a:solidFill>
                  <a:srgbClr val="000000"/>
                </a:solidFill>
                <a:latin typeface="Symbol - 28"/>
              </a:rPr>
              <a:t>	</a:t>
            </a:r>
            <a:r>
              <a:rPr lang="en-GB" sz="4400" dirty="0" smtClean="0">
                <a:solidFill>
                  <a:srgbClr val="000000"/>
                </a:solidFill>
                <a:latin typeface="Calibri - 28"/>
              </a:rPr>
              <a:t>count to and across 100, forwards and backwards, beginning with 0 or 1, or from any given number</a:t>
            </a:r>
          </a:p>
          <a:p>
            <a:r>
              <a:rPr lang="en-GB" sz="4400" dirty="0" smtClean="0">
                <a:solidFill>
                  <a:srgbClr val="000000"/>
                </a:solidFill>
                <a:latin typeface="Calibri - 28"/>
              </a:rPr>
              <a:t>·</a:t>
            </a:r>
            <a:r>
              <a:rPr lang="en-GB" sz="4400" dirty="0" smtClean="0">
                <a:solidFill>
                  <a:srgbClr val="000000"/>
                </a:solidFill>
                <a:latin typeface="Symbol - 28"/>
              </a:rPr>
              <a:t>	</a:t>
            </a:r>
            <a:r>
              <a:rPr lang="en-GB" sz="4400" dirty="0" smtClean="0">
                <a:solidFill>
                  <a:srgbClr val="000000"/>
                </a:solidFill>
                <a:latin typeface="Calibri - 28"/>
              </a:rPr>
              <a:t>given a number, identify one more and one less</a:t>
            </a:r>
          </a:p>
          <a:p>
            <a:r>
              <a:rPr lang="en-GB" sz="4400" dirty="0" smtClean="0">
                <a:solidFill>
                  <a:srgbClr val="000000"/>
                </a:solidFill>
                <a:latin typeface="Calibri - 28"/>
              </a:rPr>
              <a:t>N</a:t>
            </a:r>
            <a:r>
              <a:rPr lang="en-GB" sz="4400" b="1" dirty="0" smtClean="0">
                <a:solidFill>
                  <a:srgbClr val="000000"/>
                </a:solidFill>
                <a:latin typeface="Calibri - 28"/>
              </a:rPr>
              <a:t>umber – addition and subtraction</a:t>
            </a:r>
          </a:p>
          <a:p>
            <a:r>
              <a:rPr lang="en-GB" sz="4400" b="1" dirty="0" smtClean="0">
                <a:solidFill>
                  <a:srgbClr val="000000"/>
                </a:solidFill>
                <a:latin typeface="Calibri - 28"/>
              </a:rPr>
              <a:t>·</a:t>
            </a:r>
            <a:r>
              <a:rPr lang="en-GB" sz="4400" dirty="0" smtClean="0">
                <a:solidFill>
                  <a:srgbClr val="000000"/>
                </a:solidFill>
                <a:latin typeface="Symbol - 28"/>
              </a:rPr>
              <a:t>	</a:t>
            </a:r>
            <a:r>
              <a:rPr lang="en-GB" sz="4400" dirty="0" smtClean="0">
                <a:solidFill>
                  <a:srgbClr val="000000"/>
                </a:solidFill>
                <a:latin typeface="Calibri - 28"/>
              </a:rPr>
              <a:t>read, write and interpret mathematical statements involving addition (+), subtraction (–) and equals (=) signs </a:t>
            </a:r>
          </a:p>
          <a:p>
            <a:r>
              <a:rPr lang="en-GB" sz="4400" dirty="0" smtClean="0">
                <a:solidFill>
                  <a:srgbClr val="000000"/>
                </a:solidFill>
                <a:latin typeface="Calibri - 28"/>
              </a:rPr>
              <a:t>·</a:t>
            </a:r>
            <a:r>
              <a:rPr lang="en-GB" sz="4400" dirty="0" smtClean="0">
                <a:solidFill>
                  <a:srgbClr val="000000"/>
                </a:solidFill>
                <a:latin typeface="Symbol - 28"/>
              </a:rPr>
              <a:t>	</a:t>
            </a:r>
            <a:r>
              <a:rPr lang="en-GB" sz="4400" dirty="0" smtClean="0">
                <a:solidFill>
                  <a:srgbClr val="000000"/>
                </a:solidFill>
                <a:latin typeface="Calibri - 28"/>
              </a:rPr>
              <a:t>represent and use number bonds and related subtraction facts within 20 </a:t>
            </a:r>
          </a:p>
          <a:p>
            <a:r>
              <a:rPr lang="en-GB" sz="4400" dirty="0" smtClean="0">
                <a:solidFill>
                  <a:srgbClr val="000000"/>
                </a:solidFill>
                <a:latin typeface="Calibri - 28"/>
              </a:rPr>
              <a:t>·</a:t>
            </a:r>
            <a:r>
              <a:rPr lang="en-GB" sz="4400" dirty="0" smtClean="0">
                <a:solidFill>
                  <a:srgbClr val="000000"/>
                </a:solidFill>
                <a:latin typeface="Symbol - 28"/>
              </a:rPr>
              <a:t>	</a:t>
            </a:r>
            <a:r>
              <a:rPr lang="en-GB" sz="4400" dirty="0" smtClean="0">
                <a:solidFill>
                  <a:srgbClr val="000000"/>
                </a:solidFill>
                <a:latin typeface="Calibri - 28"/>
              </a:rPr>
              <a:t>add and subtract one-digit and two-digit numbers to 20, including zero</a:t>
            </a:r>
            <a:endParaRPr lang="en-GB" sz="4400" dirty="0">
              <a:solidFill>
                <a:srgbClr val="000000"/>
              </a:solidFill>
              <a:latin typeface="Calibri - 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50800" y="0"/>
            <a:ext cx="9804400" cy="10618291"/>
          </a:xfrm>
          <a:prstGeom prst="rect">
            <a:avLst/>
          </a:prstGeom>
          <a:noFill/>
        </p:spPr>
        <p:txBody>
          <a:bodyPr vert="horz" rtlCol="0">
            <a:spAutoFit/>
          </a:bodyPr>
          <a:lstStyle/>
          <a:p>
            <a:r>
              <a:rPr lang="en-GB" sz="3600" b="1" u="sng" dirty="0" smtClean="0">
                <a:solidFill>
                  <a:srgbClr val="000000"/>
                </a:solidFill>
                <a:latin typeface="Calibri - 26"/>
              </a:rPr>
              <a:t>Year 2 – programme of study</a:t>
            </a:r>
          </a:p>
          <a:p>
            <a:r>
              <a:rPr lang="en-GB" sz="3600" b="1" u="sng" dirty="0" smtClean="0">
                <a:solidFill>
                  <a:srgbClr val="000000"/>
                </a:solidFill>
                <a:latin typeface="Calibri - 26"/>
              </a:rPr>
              <a:t>N</a:t>
            </a:r>
            <a:r>
              <a:rPr lang="en-GB" sz="3600" b="1" dirty="0" smtClean="0">
                <a:solidFill>
                  <a:srgbClr val="000000"/>
                </a:solidFill>
                <a:latin typeface="Calibri - 26"/>
              </a:rPr>
              <a:t>umber and place value</a:t>
            </a:r>
          </a:p>
          <a:p>
            <a:r>
              <a:rPr lang="en-GB" sz="3600" b="1" dirty="0" smtClean="0">
                <a:solidFill>
                  <a:srgbClr val="000000"/>
                </a:solidFill>
                <a:latin typeface="Calibri - 26"/>
              </a:rPr>
              <a:t>·</a:t>
            </a:r>
            <a:r>
              <a:rPr lang="en-GB" sz="3600" dirty="0" smtClean="0">
                <a:solidFill>
                  <a:srgbClr val="000000"/>
                </a:solidFill>
                <a:latin typeface="Calibri - 26"/>
              </a:rPr>
              <a:t>count in steps of 2, 3, and 5 from 0, and in tens from any number, forward and backward</a:t>
            </a:r>
          </a:p>
          <a:p>
            <a:r>
              <a:rPr lang="en-GB" sz="3600" dirty="0" smtClean="0">
                <a:solidFill>
                  <a:srgbClr val="000000"/>
                </a:solidFill>
                <a:latin typeface="Calibri - 26"/>
              </a:rPr>
              <a:t>N</a:t>
            </a:r>
            <a:r>
              <a:rPr lang="en-GB" sz="3600" b="1" dirty="0" smtClean="0">
                <a:solidFill>
                  <a:srgbClr val="000000"/>
                </a:solidFill>
                <a:latin typeface="Calibri - 26"/>
              </a:rPr>
              <a:t>umber – addition and subtraction</a:t>
            </a:r>
          </a:p>
          <a:p>
            <a:r>
              <a:rPr lang="en-GB" sz="3600" b="1" dirty="0" smtClean="0">
                <a:solidFill>
                  <a:srgbClr val="000000"/>
                </a:solidFill>
                <a:latin typeface="Calibri - 26"/>
              </a:rPr>
              <a:t>·</a:t>
            </a:r>
            <a:r>
              <a:rPr lang="en-GB" sz="3600" dirty="0" smtClean="0">
                <a:solidFill>
                  <a:srgbClr val="000000"/>
                </a:solidFill>
                <a:latin typeface="Calibri - 26"/>
              </a:rPr>
              <a:t>recall and use addition and subtraction facts to 20 fluently, and derive and use related facts up to 100</a:t>
            </a:r>
          </a:p>
          <a:p>
            <a:r>
              <a:rPr lang="en-GB" sz="3600" dirty="0" smtClean="0">
                <a:solidFill>
                  <a:srgbClr val="000000"/>
                </a:solidFill>
                <a:latin typeface="Calibri - 26"/>
              </a:rPr>
              <a:t>·add and subtract numbers using concrete objects, pictorial representations, and mentally, including: </a:t>
            </a:r>
          </a:p>
          <a:p>
            <a:r>
              <a:rPr lang="en-GB" sz="3600" dirty="0" smtClean="0">
                <a:solidFill>
                  <a:srgbClr val="000000"/>
                </a:solidFill>
                <a:latin typeface="Calibri - 26"/>
              </a:rPr>
              <a:t>1.	a two-digit number and ones </a:t>
            </a:r>
          </a:p>
          <a:p>
            <a:r>
              <a:rPr lang="en-GB" sz="3600" dirty="0" smtClean="0">
                <a:solidFill>
                  <a:srgbClr val="000000"/>
                </a:solidFill>
                <a:latin typeface="Calibri - 26"/>
              </a:rPr>
              <a:t>2.	a two-digit number and tens </a:t>
            </a:r>
          </a:p>
          <a:p>
            <a:r>
              <a:rPr lang="en-GB" sz="3600" dirty="0" smtClean="0">
                <a:solidFill>
                  <a:srgbClr val="000000"/>
                </a:solidFill>
                <a:latin typeface="Calibri - 26"/>
              </a:rPr>
              <a:t>3.	two two-digit numbers </a:t>
            </a:r>
          </a:p>
          <a:p>
            <a:r>
              <a:rPr lang="en-GB" sz="3600" dirty="0" smtClean="0">
                <a:solidFill>
                  <a:srgbClr val="000000"/>
                </a:solidFill>
                <a:latin typeface="Calibri - 26"/>
              </a:rPr>
              <a:t>4.	adding three one-digit numbers</a:t>
            </a:r>
          </a:p>
          <a:p>
            <a:r>
              <a:rPr lang="en-GB" sz="3600" dirty="0" smtClean="0">
                <a:solidFill>
                  <a:srgbClr val="000000"/>
                </a:solidFill>
                <a:latin typeface="Calibri - 26"/>
              </a:rPr>
              <a:t>N</a:t>
            </a:r>
            <a:r>
              <a:rPr lang="en-GB" sz="3600" b="1" dirty="0" smtClean="0">
                <a:solidFill>
                  <a:srgbClr val="000000"/>
                </a:solidFill>
                <a:latin typeface="Calibri - 26"/>
              </a:rPr>
              <a:t>umber – multiplication and division </a:t>
            </a:r>
          </a:p>
          <a:p>
            <a:r>
              <a:rPr lang="en-GB" sz="3600" b="1" dirty="0" smtClean="0">
                <a:solidFill>
                  <a:srgbClr val="000000"/>
                </a:solidFill>
                <a:latin typeface="Calibri - 26"/>
              </a:rPr>
              <a:t>·</a:t>
            </a:r>
            <a:r>
              <a:rPr lang="en-GB" sz="3600" dirty="0" smtClean="0">
                <a:solidFill>
                  <a:srgbClr val="000000"/>
                </a:solidFill>
                <a:latin typeface="Calibri - 26"/>
              </a:rPr>
              <a:t>recall and use multiplication and division facts for the 2, 5 and 10 multiplication tables, including recognising odd and even numbers</a:t>
            </a:r>
            <a:endParaRPr lang="en-GB" sz="3600" dirty="0">
              <a:solidFill>
                <a:srgbClr val="000000"/>
              </a:solidFill>
              <a:latin typeface="Calibri - 26"/>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88900" y="76200"/>
            <a:ext cx="9804400" cy="10433625"/>
          </a:xfrm>
          <a:prstGeom prst="rect">
            <a:avLst/>
          </a:prstGeom>
          <a:noFill/>
        </p:spPr>
        <p:txBody>
          <a:bodyPr vert="horz" rtlCol="0">
            <a:spAutoFit/>
          </a:bodyPr>
          <a:lstStyle/>
          <a:p>
            <a:r>
              <a:rPr lang="en-GB" sz="3200" b="1" u="sng" dirty="0" smtClean="0">
                <a:solidFill>
                  <a:srgbClr val="000000"/>
                </a:solidFill>
                <a:latin typeface="Calibri - 24"/>
              </a:rPr>
              <a:t>Year 3 – programme of study</a:t>
            </a:r>
          </a:p>
          <a:p>
            <a:r>
              <a:rPr lang="en-GB" sz="3200" b="1" u="sng" dirty="0" smtClean="0">
                <a:solidFill>
                  <a:srgbClr val="000000"/>
                </a:solidFill>
                <a:latin typeface="Calibri - 24"/>
              </a:rPr>
              <a:t>N</a:t>
            </a:r>
            <a:r>
              <a:rPr lang="en-GB" sz="3200" b="1" dirty="0" smtClean="0">
                <a:solidFill>
                  <a:srgbClr val="000000"/>
                </a:solidFill>
                <a:latin typeface="Calibri - 24"/>
              </a:rPr>
              <a:t>umber and place value</a:t>
            </a:r>
          </a:p>
          <a:p>
            <a:r>
              <a:rPr lang="en-GB" sz="3200" b="1" dirty="0" smtClean="0">
                <a:solidFill>
                  <a:srgbClr val="000000"/>
                </a:solidFill>
                <a:latin typeface="Calibri - 24"/>
              </a:rPr>
              <a:t>·</a:t>
            </a:r>
            <a:r>
              <a:rPr lang="en-GB" sz="3200" dirty="0" smtClean="0">
                <a:solidFill>
                  <a:srgbClr val="000000"/>
                </a:solidFill>
                <a:latin typeface="Calibri - 24"/>
              </a:rPr>
              <a:t>count from 0 in multiples of 4, 8, 50 and 100; find 10 or 100 more or less than a given number</a:t>
            </a:r>
          </a:p>
          <a:p>
            <a:r>
              <a:rPr lang="en-GB" sz="3200" dirty="0" smtClean="0">
                <a:solidFill>
                  <a:srgbClr val="000000"/>
                </a:solidFill>
                <a:latin typeface="Calibri - 24"/>
              </a:rPr>
              <a:t>N</a:t>
            </a:r>
            <a:r>
              <a:rPr lang="en-GB" sz="3200" b="1" dirty="0" smtClean="0">
                <a:solidFill>
                  <a:srgbClr val="000000"/>
                </a:solidFill>
                <a:latin typeface="Calibri - 24"/>
              </a:rPr>
              <a:t>umber – addition and subtraction</a:t>
            </a:r>
          </a:p>
          <a:p>
            <a:r>
              <a:rPr lang="en-GB" sz="3200" b="1" dirty="0" smtClean="0">
                <a:solidFill>
                  <a:srgbClr val="000000"/>
                </a:solidFill>
                <a:latin typeface="Calibri - 24"/>
              </a:rPr>
              <a:t>·</a:t>
            </a:r>
            <a:r>
              <a:rPr lang="en-GB" sz="3200" dirty="0" smtClean="0">
                <a:solidFill>
                  <a:srgbClr val="000000"/>
                </a:solidFill>
                <a:latin typeface="Calibri - 24"/>
              </a:rPr>
              <a:t>add and subtract numbers mentally, including: </a:t>
            </a:r>
          </a:p>
          <a:p>
            <a:r>
              <a:rPr lang="en-GB" sz="3200" dirty="0" smtClean="0">
                <a:solidFill>
                  <a:srgbClr val="000000"/>
                </a:solidFill>
                <a:latin typeface="Calibri - 24"/>
              </a:rPr>
              <a:t>1.	a three-digit number and ones </a:t>
            </a:r>
          </a:p>
          <a:p>
            <a:r>
              <a:rPr lang="en-GB" sz="3200" dirty="0" smtClean="0">
                <a:solidFill>
                  <a:srgbClr val="000000"/>
                </a:solidFill>
                <a:latin typeface="Calibri - 24"/>
              </a:rPr>
              <a:t>2.	a three-digit number and tens </a:t>
            </a:r>
          </a:p>
          <a:p>
            <a:r>
              <a:rPr lang="en-GB" sz="3200" dirty="0" smtClean="0">
                <a:solidFill>
                  <a:srgbClr val="000000"/>
                </a:solidFill>
                <a:latin typeface="Calibri - 24"/>
              </a:rPr>
              <a:t>3.	a three-digit number and hundreds </a:t>
            </a:r>
          </a:p>
          <a:p>
            <a:r>
              <a:rPr lang="en-GB" sz="3200" dirty="0" smtClean="0">
                <a:solidFill>
                  <a:srgbClr val="000000"/>
                </a:solidFill>
                <a:latin typeface="Calibri - 24"/>
              </a:rPr>
              <a:t>·add and subtract numbers with up to three digits, using formal written methods of columnar addition and subtraction</a:t>
            </a:r>
          </a:p>
          <a:p>
            <a:endParaRPr lang="en-GB" sz="3200" dirty="0" smtClean="0">
              <a:solidFill>
                <a:srgbClr val="000000"/>
              </a:solidFill>
              <a:latin typeface="Calibri - 24"/>
            </a:endParaRPr>
          </a:p>
          <a:p>
            <a:r>
              <a:rPr lang="en-GB" sz="3200" dirty="0" smtClean="0">
                <a:solidFill>
                  <a:srgbClr val="000000"/>
                </a:solidFill>
                <a:latin typeface="Calibri - 24"/>
              </a:rPr>
              <a:t>Nu</a:t>
            </a:r>
            <a:r>
              <a:rPr lang="en-GB" sz="3200" b="1" dirty="0" smtClean="0">
                <a:solidFill>
                  <a:srgbClr val="000000"/>
                </a:solidFill>
                <a:latin typeface="Calibri - 24"/>
              </a:rPr>
              <a:t>mber – multiplication and division</a:t>
            </a:r>
          </a:p>
          <a:p>
            <a:r>
              <a:rPr lang="en-GB" sz="3200" b="1" dirty="0" smtClean="0">
                <a:solidFill>
                  <a:srgbClr val="000000"/>
                </a:solidFill>
                <a:latin typeface="Calibri - 24"/>
              </a:rPr>
              <a:t>·</a:t>
            </a:r>
            <a:r>
              <a:rPr lang="en-GB" sz="3200" dirty="0" smtClean="0">
                <a:solidFill>
                  <a:srgbClr val="000000"/>
                </a:solidFill>
                <a:latin typeface="Calibri - 24"/>
              </a:rPr>
              <a:t>recall and use multiplication and division facts for the 3, 4 and 8 multiplication tables </a:t>
            </a:r>
          </a:p>
          <a:p>
            <a:r>
              <a:rPr lang="en-GB" sz="3200" dirty="0" smtClean="0">
                <a:solidFill>
                  <a:srgbClr val="000000"/>
                </a:solidFill>
                <a:latin typeface="Calibri - 24"/>
              </a:rPr>
              <a:t>·write and calculate mathematical statements for multiplication and division using the multiplication tables that they know, including for two-digit numbers times one-digit numbers, using mental and progressing to formal written methods</a:t>
            </a:r>
            <a:endParaRPr lang="en-GB" sz="3200" dirty="0">
              <a:solidFill>
                <a:srgbClr val="000000"/>
              </a:solidFill>
              <a:latin typeface="Calibri - 2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FEEEE"/>
        </a:solidFill>
        <a:effectLst/>
      </p:bgPr>
    </p:bg>
    <p:spTree>
      <p:nvGrpSpPr>
        <p:cNvPr id="1" name=""/>
        <p:cNvGrpSpPr/>
        <p:nvPr/>
      </p:nvGrpSpPr>
      <p:grpSpPr>
        <a:xfrm>
          <a:off x="0" y="0"/>
          <a:ext cx="0" cy="0"/>
          <a:chOff x="0" y="0"/>
          <a:chExt cx="0" cy="0"/>
        </a:xfrm>
      </p:grpSpPr>
      <p:sp>
        <p:nvSpPr>
          <p:cNvPr id="2" name="TextBox 1"/>
          <p:cNvSpPr txBox="1"/>
          <p:nvPr/>
        </p:nvSpPr>
        <p:spPr>
          <a:xfrm>
            <a:off x="165100" y="508000"/>
            <a:ext cx="9855200" cy="4401205"/>
          </a:xfrm>
          <a:prstGeom prst="rect">
            <a:avLst/>
          </a:prstGeom>
          <a:noFill/>
        </p:spPr>
        <p:txBody>
          <a:bodyPr vert="horz" rtlCol="0">
            <a:spAutoFit/>
          </a:bodyPr>
          <a:lstStyle/>
          <a:p>
            <a:r>
              <a:rPr lang="en-GB" sz="2100" dirty="0" smtClean="0">
                <a:solidFill>
                  <a:srgbClr val="000000"/>
                </a:solidFill>
                <a:latin typeface="Calibri - 28"/>
              </a:rPr>
              <a:t>How do we support children with mental Maths and number?</a:t>
            </a:r>
          </a:p>
          <a:p>
            <a:endParaRPr lang="en-GB" sz="2100" dirty="0" smtClean="0">
              <a:solidFill>
                <a:srgbClr val="000000"/>
              </a:solidFill>
              <a:latin typeface="Calibri - 28"/>
            </a:endParaRPr>
          </a:p>
          <a:p>
            <a:r>
              <a:rPr lang="en-GB" sz="2100" dirty="0" smtClean="0">
                <a:solidFill>
                  <a:srgbClr val="000000"/>
                </a:solidFill>
                <a:latin typeface="Calibri - 28"/>
              </a:rPr>
              <a:t>·Opportunities to practise and learn number facts not just 'tested'</a:t>
            </a:r>
          </a:p>
          <a:p>
            <a:r>
              <a:rPr lang="en-GB" sz="2100" dirty="0" smtClean="0">
                <a:solidFill>
                  <a:srgbClr val="000000"/>
                </a:solidFill>
                <a:latin typeface="Calibri - 28"/>
              </a:rPr>
              <a:t>·Use of practical resources to support with mental Maths e.g.  </a:t>
            </a:r>
            <a:r>
              <a:rPr lang="en-GB" sz="2100" dirty="0" err="1" smtClean="0">
                <a:solidFill>
                  <a:srgbClr val="000000"/>
                </a:solidFill>
                <a:latin typeface="Calibri - 28"/>
              </a:rPr>
              <a:t>Numicon</a:t>
            </a:r>
            <a:r>
              <a:rPr lang="en-GB" sz="2100" dirty="0" smtClean="0">
                <a:solidFill>
                  <a:srgbClr val="000000"/>
                </a:solidFill>
                <a:latin typeface="Calibri - 28"/>
              </a:rPr>
              <a:t>, </a:t>
            </a:r>
            <a:r>
              <a:rPr lang="en-GB" sz="2100" dirty="0" err="1" smtClean="0">
                <a:solidFill>
                  <a:srgbClr val="000000"/>
                </a:solidFill>
                <a:latin typeface="Calibri - 28"/>
              </a:rPr>
              <a:t>beadstrings</a:t>
            </a:r>
            <a:r>
              <a:rPr lang="en-GB" sz="2100" dirty="0" smtClean="0">
                <a:solidFill>
                  <a:srgbClr val="000000"/>
                </a:solidFill>
                <a:latin typeface="Calibri - 28"/>
              </a:rPr>
              <a:t>, 100 squares, number lines</a:t>
            </a:r>
          </a:p>
          <a:p>
            <a:r>
              <a:rPr lang="en-GB" sz="2100" dirty="0" smtClean="0">
                <a:solidFill>
                  <a:srgbClr val="000000"/>
                </a:solidFill>
                <a:latin typeface="Calibri - 28"/>
              </a:rPr>
              <a:t>·Daily mental maths section at the start of each session</a:t>
            </a:r>
          </a:p>
          <a:p>
            <a:r>
              <a:rPr lang="en-GB" sz="2100" dirty="0" smtClean="0">
                <a:solidFill>
                  <a:srgbClr val="000000"/>
                </a:solidFill>
                <a:latin typeface="Calibri - 28"/>
              </a:rPr>
              <a:t>· Regular counting in class in different intervals</a:t>
            </a:r>
          </a:p>
          <a:p>
            <a:r>
              <a:rPr lang="en-GB" sz="2100" dirty="0" smtClean="0">
                <a:solidFill>
                  <a:srgbClr val="000000"/>
                </a:solidFill>
                <a:latin typeface="Calibri - 28"/>
              </a:rPr>
              <a:t>·Teaching conceptual understanding through 'Make it', 'Draw it', 'Say it', 'Write it'  e.g.  calculation 7 x 8 =  </a:t>
            </a:r>
          </a:p>
          <a:p>
            <a:r>
              <a:rPr lang="en-GB" sz="2100" dirty="0" smtClean="0">
                <a:solidFill>
                  <a:srgbClr val="000000"/>
                </a:solidFill>
                <a:latin typeface="Calibri - 28"/>
              </a:rPr>
              <a:t>·</a:t>
            </a:r>
            <a:r>
              <a:rPr lang="en-GB" sz="2100" b="1" dirty="0" smtClean="0">
                <a:solidFill>
                  <a:srgbClr val="000000"/>
                </a:solidFill>
                <a:latin typeface="Calibri - 28"/>
              </a:rPr>
              <a:t>Make it</a:t>
            </a:r>
            <a:r>
              <a:rPr lang="en-GB" sz="2100" dirty="0" smtClean="0">
                <a:solidFill>
                  <a:srgbClr val="000000"/>
                </a:solidFill>
                <a:latin typeface="Calibri - 28"/>
              </a:rPr>
              <a:t>  Make array with cubes or counters</a:t>
            </a:r>
          </a:p>
          <a:p>
            <a:r>
              <a:rPr lang="en-GB" sz="2100" dirty="0" smtClean="0">
                <a:solidFill>
                  <a:srgbClr val="000000"/>
                </a:solidFill>
                <a:latin typeface="Calibri - 28"/>
              </a:rPr>
              <a:t>·</a:t>
            </a:r>
            <a:r>
              <a:rPr lang="en-GB" sz="2100" b="1" dirty="0" smtClean="0">
                <a:solidFill>
                  <a:srgbClr val="000000"/>
                </a:solidFill>
                <a:latin typeface="Calibri - 28"/>
              </a:rPr>
              <a:t>Draw it</a:t>
            </a:r>
            <a:r>
              <a:rPr lang="en-GB" sz="2100" dirty="0" smtClean="0">
                <a:solidFill>
                  <a:srgbClr val="000000"/>
                </a:solidFill>
                <a:latin typeface="Calibri - 28"/>
              </a:rPr>
              <a:t>  Draw the array circles or squares</a:t>
            </a:r>
          </a:p>
          <a:p>
            <a:r>
              <a:rPr lang="en-GB" sz="2100" dirty="0" smtClean="0">
                <a:solidFill>
                  <a:srgbClr val="000000"/>
                </a:solidFill>
                <a:latin typeface="Calibri - 28"/>
              </a:rPr>
              <a:t>·</a:t>
            </a:r>
            <a:r>
              <a:rPr lang="en-GB" sz="2100" b="1" dirty="0" smtClean="0">
                <a:solidFill>
                  <a:srgbClr val="000000"/>
                </a:solidFill>
                <a:latin typeface="Calibri - 28"/>
              </a:rPr>
              <a:t>Say it</a:t>
            </a:r>
            <a:r>
              <a:rPr lang="en-GB" sz="2100" dirty="0" smtClean="0">
                <a:solidFill>
                  <a:srgbClr val="000000"/>
                </a:solidFill>
                <a:latin typeface="Calibri - 28"/>
              </a:rPr>
              <a:t> - explain what the times symbol means</a:t>
            </a:r>
          </a:p>
          <a:p>
            <a:r>
              <a:rPr lang="en-GB" sz="2100" dirty="0" smtClean="0">
                <a:solidFill>
                  <a:srgbClr val="000000"/>
                </a:solidFill>
                <a:latin typeface="Calibri - 28"/>
              </a:rPr>
              <a:t>·</a:t>
            </a:r>
            <a:r>
              <a:rPr lang="en-GB" sz="2100" b="1" dirty="0" smtClean="0">
                <a:solidFill>
                  <a:srgbClr val="000000"/>
                </a:solidFill>
                <a:latin typeface="Calibri - 28"/>
              </a:rPr>
              <a:t>Write it</a:t>
            </a:r>
            <a:r>
              <a:rPr lang="en-GB" sz="2100" dirty="0" smtClean="0">
                <a:solidFill>
                  <a:srgbClr val="000000"/>
                </a:solidFill>
                <a:latin typeface="Calibri - 28"/>
              </a:rPr>
              <a:t> - write the calculation out - use a number line</a:t>
            </a:r>
            <a:endParaRPr lang="en-GB" sz="2100" dirty="0">
              <a:solidFill>
                <a:srgbClr val="000000"/>
              </a:solidFill>
              <a:latin typeface="Calibri - 28"/>
            </a:endParaRPr>
          </a:p>
        </p:txBody>
      </p:sp>
      <p:pic>
        <p:nvPicPr>
          <p:cNvPr id="3" name="Picture 2" descr="8x6[1].png"/>
          <p:cNvPicPr>
            <a:picLocks/>
          </p:cNvPicPr>
          <p:nvPr/>
        </p:nvPicPr>
        <p:blipFill>
          <a:blip r:embed="rId2" cstate="print"/>
          <a:stretch>
            <a:fillRect/>
          </a:stretch>
        </p:blipFill>
        <p:spPr>
          <a:xfrm>
            <a:off x="7528272" y="12062916"/>
            <a:ext cx="1617471" cy="1344167"/>
          </a:xfrm>
          <a:prstGeom prst="rect">
            <a:avLst/>
          </a:prstGeom>
          <a:solidFill>
            <a:scrgbClr r="0" g="0" b="0">
              <a:alpha val="0"/>
            </a:scrgbClr>
          </a:solid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596900" y="520700"/>
            <a:ext cx="4114800" cy="923330"/>
          </a:xfrm>
          <a:prstGeom prst="rect">
            <a:avLst/>
          </a:prstGeom>
          <a:noFill/>
        </p:spPr>
        <p:txBody>
          <a:bodyPr vert="horz" rtlCol="0">
            <a:spAutoFit/>
          </a:bodyPr>
          <a:lstStyle/>
          <a:p>
            <a:r>
              <a:rPr lang="en-GB" u="sng" smtClean="0">
                <a:solidFill>
                  <a:srgbClr val="000000"/>
                </a:solidFill>
                <a:latin typeface="Calibri - 24"/>
              </a:rPr>
              <a:t>Activities with a Number line </a:t>
            </a:r>
          </a:p>
          <a:p>
            <a:endParaRPr lang="en-GB" u="sng" smtClean="0">
              <a:solidFill>
                <a:srgbClr val="000000"/>
              </a:solidFill>
              <a:latin typeface="Calibri - 24"/>
            </a:endParaRPr>
          </a:p>
          <a:p>
            <a:endParaRPr lang="en-GB" u="sng">
              <a:solidFill>
                <a:srgbClr val="000000"/>
              </a:solidFill>
              <a:latin typeface="Calibri - 24"/>
            </a:endParaRPr>
          </a:p>
        </p:txBody>
      </p:sp>
      <p:pic>
        <p:nvPicPr>
          <p:cNvPr id="3" name="Picture 2" descr="MSOfficePNG.png"/>
          <p:cNvPicPr>
            <a:picLocks/>
          </p:cNvPicPr>
          <p:nvPr/>
        </p:nvPicPr>
        <p:blipFill>
          <a:blip r:embed="rId2" cstate="print"/>
          <a:stretch>
            <a:fillRect/>
          </a:stretch>
        </p:blipFill>
        <p:spPr>
          <a:xfrm>
            <a:off x="76200" y="1009650"/>
            <a:ext cx="7648829" cy="1718182"/>
          </a:xfrm>
          <a:prstGeom prst="rect">
            <a:avLst/>
          </a:prstGeom>
          <a:solidFill>
            <a:scrgbClr r="0" g="0" b="0">
              <a:alpha val="0"/>
            </a:scrgbClr>
          </a:solidFill>
        </p:spPr>
      </p:pic>
      <p:sp>
        <p:nvSpPr>
          <p:cNvPr id="4" name="TextBox 3"/>
          <p:cNvSpPr txBox="1"/>
          <p:nvPr/>
        </p:nvSpPr>
        <p:spPr>
          <a:xfrm>
            <a:off x="228600" y="2501900"/>
            <a:ext cx="9702800" cy="2954655"/>
          </a:xfrm>
          <a:prstGeom prst="rect">
            <a:avLst/>
          </a:prstGeom>
          <a:noFill/>
        </p:spPr>
        <p:txBody>
          <a:bodyPr vert="horz" rtlCol="0">
            <a:spAutoFit/>
          </a:bodyPr>
          <a:lstStyle/>
          <a:p>
            <a:r>
              <a:rPr lang="en-GB" sz="2800" dirty="0" smtClean="0">
                <a:solidFill>
                  <a:srgbClr val="000000"/>
                </a:solidFill>
                <a:latin typeface="Calibri - 24"/>
              </a:rPr>
              <a:t>- count forwards and backwards in 1s, 2s, etc</a:t>
            </a:r>
          </a:p>
          <a:p>
            <a:r>
              <a:rPr lang="en-GB" sz="2800" dirty="0" smtClean="0">
                <a:solidFill>
                  <a:srgbClr val="000000"/>
                </a:solidFill>
                <a:latin typeface="Calibri - 24"/>
              </a:rPr>
              <a:t>- pick one number, then another and count the difference between them (add and subtract).  </a:t>
            </a:r>
          </a:p>
          <a:p>
            <a:r>
              <a:rPr lang="en-GB" sz="2800" dirty="0" smtClean="0">
                <a:solidFill>
                  <a:srgbClr val="000000"/>
                </a:solidFill>
                <a:latin typeface="Calibri - 24"/>
              </a:rPr>
              <a:t>- choose a number - say one more/one less - two more/two less </a:t>
            </a:r>
          </a:p>
          <a:p>
            <a:endParaRPr lang="en-GB" sz="2800" dirty="0" smtClean="0">
              <a:solidFill>
                <a:srgbClr val="000000"/>
              </a:solidFill>
              <a:latin typeface="Calibri - 24"/>
            </a:endParaRPr>
          </a:p>
          <a:p>
            <a:endParaRPr lang="en-GB" dirty="0">
              <a:solidFill>
                <a:srgbClr val="000000"/>
              </a:solidFill>
              <a:latin typeface="Calibri - 24"/>
            </a:endParaRPr>
          </a:p>
        </p:txBody>
      </p:sp>
      <p:sp>
        <p:nvSpPr>
          <p:cNvPr id="5" name="TextBox 4"/>
          <p:cNvSpPr txBox="1"/>
          <p:nvPr/>
        </p:nvSpPr>
        <p:spPr>
          <a:xfrm>
            <a:off x="471488" y="5222156"/>
            <a:ext cx="2819400" cy="369332"/>
          </a:xfrm>
          <a:prstGeom prst="rect">
            <a:avLst/>
          </a:prstGeom>
          <a:noFill/>
        </p:spPr>
        <p:txBody>
          <a:bodyPr vert="horz" rtlCol="0">
            <a:spAutoFit/>
          </a:bodyPr>
          <a:lstStyle/>
          <a:p>
            <a:r>
              <a:rPr lang="en-GB" u="sng" smtClean="0">
                <a:solidFill>
                  <a:srgbClr val="000000"/>
                </a:solidFill>
                <a:latin typeface="Calibri - 24"/>
              </a:rPr>
              <a:t>Empty number line</a:t>
            </a:r>
            <a:endParaRPr lang="en-GB" u="sng">
              <a:solidFill>
                <a:srgbClr val="000000"/>
              </a:solidFill>
              <a:latin typeface="Calibri - 24"/>
            </a:endParaRPr>
          </a:p>
        </p:txBody>
      </p:sp>
      <p:grpSp>
        <p:nvGrpSpPr>
          <p:cNvPr id="23" name="Group 22"/>
          <p:cNvGrpSpPr/>
          <p:nvPr/>
        </p:nvGrpSpPr>
        <p:grpSpPr>
          <a:xfrm>
            <a:off x="0" y="7526412"/>
            <a:ext cx="7416824" cy="2016224"/>
            <a:chOff x="983233" y="5334000"/>
            <a:chExt cx="4979162" cy="1029732"/>
          </a:xfrm>
        </p:grpSpPr>
        <p:cxnSp>
          <p:nvCxnSpPr>
            <p:cNvPr id="6" name="Straight Connector 5"/>
            <p:cNvCxnSpPr/>
            <p:nvPr/>
          </p:nvCxnSpPr>
          <p:spPr>
            <a:xfrm>
              <a:off x="983233" y="5899403"/>
              <a:ext cx="4979162" cy="0"/>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437005" y="5722873"/>
              <a:ext cx="0" cy="163830"/>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508625" y="5722873"/>
              <a:ext cx="0" cy="163830"/>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pic>
          <p:nvPicPr>
            <p:cNvPr id="9" name="Picture 8" descr="NBK-4268-2029ad2.png"/>
            <p:cNvPicPr>
              <a:picLocks/>
            </p:cNvPicPr>
            <p:nvPr/>
          </p:nvPicPr>
          <p:blipFill>
            <a:blip r:embed="rId3" cstate="print">
              <a:clrChange>
                <a:clrFrom>
                  <a:srgbClr val="FFFFFF"/>
                </a:clrFrom>
                <a:clrTo>
                  <a:srgbClr val="FFFFFF">
                    <a:alpha val="0"/>
                  </a:srgbClr>
                </a:clrTo>
              </a:clrChange>
            </a:blip>
            <a:stretch>
              <a:fillRect/>
            </a:stretch>
          </p:blipFill>
          <p:spPr>
            <a:xfrm>
              <a:off x="1206500" y="5372100"/>
              <a:ext cx="2514600" cy="698500"/>
            </a:xfrm>
            <a:prstGeom prst="rect">
              <a:avLst/>
            </a:prstGeom>
            <a:solidFill>
              <a:scrgbClr r="0" g="0" b="0">
                <a:alpha val="0"/>
              </a:scrgbClr>
            </a:solidFill>
          </p:spPr>
        </p:pic>
        <p:pic>
          <p:nvPicPr>
            <p:cNvPr id="10" name="Picture 9" descr="NBK-4268-2029b01.png"/>
            <p:cNvPicPr>
              <a:picLocks/>
            </p:cNvPicPr>
            <p:nvPr/>
          </p:nvPicPr>
          <p:blipFill>
            <a:blip r:embed="rId4" cstate="print">
              <a:clrChange>
                <a:clrFrom>
                  <a:srgbClr val="FFFFFF"/>
                </a:clrFrom>
                <a:clrTo>
                  <a:srgbClr val="FFFFFF">
                    <a:alpha val="0"/>
                  </a:srgbClr>
                </a:clrTo>
              </a:clrChange>
            </a:blip>
            <a:stretch>
              <a:fillRect/>
            </a:stretch>
          </p:blipFill>
          <p:spPr>
            <a:xfrm>
              <a:off x="3251200" y="5334000"/>
              <a:ext cx="2451100" cy="736600"/>
            </a:xfrm>
            <a:prstGeom prst="rect">
              <a:avLst/>
            </a:prstGeom>
            <a:solidFill>
              <a:scrgbClr r="0" g="0" b="0">
                <a:alpha val="0"/>
              </a:scrgbClr>
            </a:solidFill>
          </p:spPr>
        </p:pic>
        <p:sp>
          <p:nvSpPr>
            <p:cNvPr id="11" name="TextBox 10"/>
            <p:cNvSpPr txBox="1"/>
            <p:nvPr/>
          </p:nvSpPr>
          <p:spPr>
            <a:xfrm>
              <a:off x="1155700" y="5969000"/>
              <a:ext cx="965200" cy="369332"/>
            </a:xfrm>
            <a:prstGeom prst="rect">
              <a:avLst/>
            </a:prstGeom>
            <a:noFill/>
          </p:spPr>
          <p:txBody>
            <a:bodyPr vert="horz" rtlCol="0">
              <a:spAutoFit/>
            </a:bodyPr>
            <a:lstStyle/>
            <a:p>
              <a:r>
                <a:rPr lang="en-GB" smtClean="0">
                  <a:solidFill>
                    <a:srgbClr val="0000FF"/>
                  </a:solidFill>
                  <a:latin typeface="Comic Sans MS - 24"/>
                </a:rPr>
                <a:t>123</a:t>
              </a:r>
              <a:endParaRPr lang="en-GB">
                <a:solidFill>
                  <a:srgbClr val="0000FF"/>
                </a:solidFill>
                <a:latin typeface="Comic Sans MS - 24"/>
              </a:endParaRPr>
            </a:p>
          </p:txBody>
        </p:sp>
        <p:sp>
          <p:nvSpPr>
            <p:cNvPr id="12" name="TextBox 11"/>
            <p:cNvSpPr txBox="1"/>
            <p:nvPr/>
          </p:nvSpPr>
          <p:spPr>
            <a:xfrm>
              <a:off x="3060700" y="5956300"/>
              <a:ext cx="965200" cy="369332"/>
            </a:xfrm>
            <a:prstGeom prst="rect">
              <a:avLst/>
            </a:prstGeom>
            <a:noFill/>
          </p:spPr>
          <p:txBody>
            <a:bodyPr vert="horz" rtlCol="0">
              <a:spAutoFit/>
            </a:bodyPr>
            <a:lstStyle/>
            <a:p>
              <a:r>
                <a:rPr lang="en-GB" smtClean="0">
                  <a:solidFill>
                    <a:srgbClr val="0000FF"/>
                  </a:solidFill>
                  <a:latin typeface="Comic Sans MS - 24"/>
                </a:rPr>
                <a:t>130</a:t>
              </a:r>
              <a:endParaRPr lang="en-GB">
                <a:solidFill>
                  <a:srgbClr val="0000FF"/>
                </a:solidFill>
                <a:latin typeface="Comic Sans MS - 24"/>
              </a:endParaRPr>
            </a:p>
          </p:txBody>
        </p:sp>
        <p:sp>
          <p:nvSpPr>
            <p:cNvPr id="13" name="TextBox 12"/>
            <p:cNvSpPr txBox="1"/>
            <p:nvPr/>
          </p:nvSpPr>
          <p:spPr>
            <a:xfrm>
              <a:off x="4902200" y="5994400"/>
              <a:ext cx="965200" cy="369332"/>
            </a:xfrm>
            <a:prstGeom prst="rect">
              <a:avLst/>
            </a:prstGeom>
            <a:noFill/>
          </p:spPr>
          <p:txBody>
            <a:bodyPr vert="horz" rtlCol="0">
              <a:spAutoFit/>
            </a:bodyPr>
            <a:lstStyle/>
            <a:p>
              <a:r>
                <a:rPr lang="en-GB" smtClean="0">
                  <a:solidFill>
                    <a:srgbClr val="0000FF"/>
                  </a:solidFill>
                  <a:latin typeface="Comic Sans MS - 24"/>
                </a:rPr>
                <a:t>180</a:t>
              </a:r>
              <a:endParaRPr lang="en-GB">
                <a:solidFill>
                  <a:srgbClr val="0000FF"/>
                </a:solidFill>
                <a:latin typeface="Comic Sans MS - 24"/>
              </a:endParaRPr>
            </a:p>
          </p:txBody>
        </p:sp>
      </p:grpSp>
      <p:sp>
        <p:nvSpPr>
          <p:cNvPr id="14" name="TextBox 13"/>
          <p:cNvSpPr txBox="1"/>
          <p:nvPr/>
        </p:nvSpPr>
        <p:spPr>
          <a:xfrm>
            <a:off x="1983656" y="8174484"/>
            <a:ext cx="635000" cy="369332"/>
          </a:xfrm>
          <a:prstGeom prst="rect">
            <a:avLst/>
          </a:prstGeom>
          <a:noFill/>
        </p:spPr>
        <p:txBody>
          <a:bodyPr vert="horz" rtlCol="0">
            <a:spAutoFit/>
          </a:bodyPr>
          <a:lstStyle/>
          <a:p>
            <a:r>
              <a:rPr lang="en-GB" smtClean="0">
                <a:solidFill>
                  <a:srgbClr val="0000FF"/>
                </a:solidFill>
                <a:latin typeface="Comic Sans MS - 24"/>
              </a:rPr>
              <a:t>7</a:t>
            </a:r>
            <a:endParaRPr lang="en-GB">
              <a:solidFill>
                <a:srgbClr val="0000FF"/>
              </a:solidFill>
              <a:latin typeface="Comic Sans MS - 24"/>
            </a:endParaRPr>
          </a:p>
        </p:txBody>
      </p:sp>
      <p:sp>
        <p:nvSpPr>
          <p:cNvPr id="15" name="TextBox 14"/>
          <p:cNvSpPr txBox="1"/>
          <p:nvPr/>
        </p:nvSpPr>
        <p:spPr>
          <a:xfrm>
            <a:off x="5007992" y="8174484"/>
            <a:ext cx="812800" cy="369332"/>
          </a:xfrm>
          <a:prstGeom prst="rect">
            <a:avLst/>
          </a:prstGeom>
          <a:noFill/>
        </p:spPr>
        <p:txBody>
          <a:bodyPr vert="horz" rtlCol="0">
            <a:spAutoFit/>
          </a:bodyPr>
          <a:lstStyle/>
          <a:p>
            <a:r>
              <a:rPr lang="en-GB" smtClean="0">
                <a:solidFill>
                  <a:srgbClr val="0000FF"/>
                </a:solidFill>
                <a:latin typeface="Comic Sans MS - 24"/>
              </a:rPr>
              <a:t>50</a:t>
            </a:r>
            <a:endParaRPr lang="en-GB">
              <a:solidFill>
                <a:srgbClr val="0000FF"/>
              </a:solidFill>
              <a:latin typeface="Comic Sans MS - 24"/>
            </a:endParaRPr>
          </a:p>
        </p:txBody>
      </p:sp>
      <p:sp>
        <p:nvSpPr>
          <p:cNvPr id="16" name="TextBox 15"/>
          <p:cNvSpPr txBox="1"/>
          <p:nvPr/>
        </p:nvSpPr>
        <p:spPr>
          <a:xfrm>
            <a:off x="3022600" y="4502076"/>
            <a:ext cx="7137400" cy="1815882"/>
          </a:xfrm>
          <a:prstGeom prst="rect">
            <a:avLst/>
          </a:prstGeom>
          <a:noFill/>
        </p:spPr>
        <p:txBody>
          <a:bodyPr vert="horz" rtlCol="0">
            <a:spAutoFit/>
          </a:bodyPr>
          <a:lstStyle/>
          <a:p>
            <a:r>
              <a:rPr lang="en-GB" sz="2800" dirty="0" smtClean="0">
                <a:solidFill>
                  <a:srgbClr val="0000FF"/>
                </a:solidFill>
                <a:latin typeface="Calibri - 20"/>
              </a:rPr>
              <a:t>Can be used to find the difference by counting up from the smaller number to the large number</a:t>
            </a:r>
          </a:p>
          <a:p>
            <a:r>
              <a:rPr lang="en-GB" sz="2800" dirty="0" smtClean="0">
                <a:solidFill>
                  <a:srgbClr val="0000FF"/>
                </a:solidFill>
                <a:latin typeface="Calibri - 20"/>
              </a:rPr>
              <a:t>e.g.180 - 123 = 57</a:t>
            </a:r>
            <a:endParaRPr lang="en-GB" sz="2800" dirty="0">
              <a:solidFill>
                <a:srgbClr val="0000FF"/>
              </a:solidFill>
              <a:latin typeface="Calibri - 20"/>
            </a:endParaRPr>
          </a:p>
        </p:txBody>
      </p:sp>
      <p:sp>
        <p:nvSpPr>
          <p:cNvPr id="17" name="TextBox 16"/>
          <p:cNvSpPr txBox="1"/>
          <p:nvPr/>
        </p:nvSpPr>
        <p:spPr>
          <a:xfrm>
            <a:off x="7168232" y="5222156"/>
            <a:ext cx="3479800" cy="4154984"/>
          </a:xfrm>
          <a:prstGeom prst="rect">
            <a:avLst/>
          </a:prstGeom>
          <a:noFill/>
        </p:spPr>
        <p:txBody>
          <a:bodyPr vert="horz" rtlCol="0">
            <a:spAutoFit/>
          </a:bodyPr>
          <a:lstStyle/>
          <a:p>
            <a:r>
              <a:rPr lang="en-GB" sz="2400" dirty="0" smtClean="0">
                <a:solidFill>
                  <a:srgbClr val="000000"/>
                </a:solidFill>
                <a:latin typeface="Symbol - 20"/>
              </a:rPr>
              <a:t>·</a:t>
            </a:r>
            <a:r>
              <a:rPr lang="en-GB" sz="2400" dirty="0" smtClean="0">
                <a:solidFill>
                  <a:srgbClr val="000000"/>
                </a:solidFill>
                <a:latin typeface="Calibri - 20"/>
              </a:rPr>
              <a:t>Start on any number</a:t>
            </a:r>
          </a:p>
          <a:p>
            <a:r>
              <a:rPr lang="en-GB" sz="2400" dirty="0" smtClean="0">
                <a:solidFill>
                  <a:srgbClr val="000000"/>
                </a:solidFill>
                <a:latin typeface="Calibri - 20"/>
              </a:rPr>
              <a:t>·Jump forwards/backwards  number</a:t>
            </a:r>
          </a:p>
          <a:p>
            <a:r>
              <a:rPr lang="en-GB" sz="2400" dirty="0" smtClean="0">
                <a:solidFill>
                  <a:srgbClr val="000000"/>
                </a:solidFill>
                <a:latin typeface="Calibri - 20"/>
              </a:rPr>
              <a:t>·Land on any number</a:t>
            </a:r>
          </a:p>
          <a:p>
            <a:r>
              <a:rPr lang="en-GB" sz="2400" dirty="0" smtClean="0">
                <a:solidFill>
                  <a:srgbClr val="000000"/>
                </a:solidFill>
                <a:latin typeface="Calibri - 20"/>
              </a:rPr>
              <a:t>·Can be use for addition, subtraction, multiplication and division</a:t>
            </a:r>
          </a:p>
          <a:p>
            <a:r>
              <a:rPr lang="en-GB" sz="2400" dirty="0" smtClean="0">
                <a:solidFill>
                  <a:srgbClr val="000000"/>
                </a:solidFill>
                <a:latin typeface="Calibri - 20"/>
              </a:rPr>
              <a:t>·"Friendly numbers" - multiple of 10 </a:t>
            </a:r>
            <a:endParaRPr lang="en-GB" sz="2400" dirty="0">
              <a:solidFill>
                <a:srgbClr val="000000"/>
              </a:solidFill>
              <a:latin typeface="Calibri - 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lipboard.png"/>
          <p:cNvPicPr>
            <a:picLocks/>
          </p:cNvPicPr>
          <p:nvPr/>
        </p:nvPicPr>
        <p:blipFill>
          <a:blip r:embed="rId2" cstate="print"/>
          <a:stretch>
            <a:fillRect/>
          </a:stretch>
        </p:blipFill>
        <p:spPr>
          <a:xfrm>
            <a:off x="933450" y="2557860"/>
            <a:ext cx="3426470" cy="2988816"/>
          </a:xfrm>
          <a:prstGeom prst="rect">
            <a:avLst/>
          </a:prstGeom>
          <a:solidFill>
            <a:scrgbClr r="0" g="0" b="0">
              <a:alpha val="0"/>
            </a:scrgbClr>
          </a:solidFill>
        </p:spPr>
      </p:pic>
      <p:sp>
        <p:nvSpPr>
          <p:cNvPr id="3" name="TextBox 2"/>
          <p:cNvSpPr txBox="1"/>
          <p:nvPr/>
        </p:nvSpPr>
        <p:spPr>
          <a:xfrm>
            <a:off x="975544" y="1333724"/>
            <a:ext cx="2362200" cy="400110"/>
          </a:xfrm>
          <a:prstGeom prst="rect">
            <a:avLst/>
          </a:prstGeom>
          <a:noFill/>
        </p:spPr>
        <p:txBody>
          <a:bodyPr vert="horz" rtlCol="0">
            <a:spAutoFit/>
          </a:bodyPr>
          <a:lstStyle/>
          <a:p>
            <a:r>
              <a:rPr lang="en-GB" sz="2000" u="sng" dirty="0" smtClean="0">
                <a:solidFill>
                  <a:srgbClr val="000000"/>
                </a:solidFill>
                <a:latin typeface="Calibri - 24"/>
              </a:rPr>
              <a:t>Number square</a:t>
            </a:r>
            <a:endParaRPr lang="en-GB" sz="2000" u="sng" dirty="0">
              <a:solidFill>
                <a:srgbClr val="000000"/>
              </a:solidFill>
              <a:latin typeface="Calibri - 24"/>
            </a:endParaRPr>
          </a:p>
        </p:txBody>
      </p:sp>
      <p:sp>
        <p:nvSpPr>
          <p:cNvPr id="4" name="TextBox 3"/>
          <p:cNvSpPr txBox="1"/>
          <p:nvPr/>
        </p:nvSpPr>
        <p:spPr>
          <a:xfrm>
            <a:off x="4572000" y="2428826"/>
            <a:ext cx="4978400" cy="2677656"/>
          </a:xfrm>
          <a:prstGeom prst="rect">
            <a:avLst/>
          </a:prstGeom>
          <a:noFill/>
        </p:spPr>
        <p:txBody>
          <a:bodyPr vert="horz" rtlCol="0">
            <a:spAutoFit/>
          </a:bodyPr>
          <a:lstStyle/>
          <a:p>
            <a:r>
              <a:rPr lang="en-GB" sz="2400" dirty="0" smtClean="0">
                <a:solidFill>
                  <a:srgbClr val="000000"/>
                </a:solidFill>
                <a:latin typeface="Symbol - 20"/>
              </a:rPr>
              <a:t>·</a:t>
            </a:r>
            <a:r>
              <a:rPr lang="en-GB" sz="2400" dirty="0" smtClean="0">
                <a:solidFill>
                  <a:srgbClr val="000000"/>
                </a:solidFill>
                <a:latin typeface="Calibri - 20"/>
              </a:rPr>
              <a:t>Count forwards and backwards in 2s, 5s and 10s </a:t>
            </a:r>
          </a:p>
          <a:p>
            <a:r>
              <a:rPr lang="en-GB" sz="2400" dirty="0" smtClean="0">
                <a:solidFill>
                  <a:srgbClr val="000000"/>
                </a:solidFill>
                <a:latin typeface="Calibri - 20"/>
              </a:rPr>
              <a:t>·Adding and subtracting 10 or multiples of 10</a:t>
            </a:r>
          </a:p>
          <a:p>
            <a:r>
              <a:rPr lang="en-GB" sz="2400" dirty="0" smtClean="0">
                <a:solidFill>
                  <a:srgbClr val="000000"/>
                </a:solidFill>
                <a:latin typeface="Calibri - 20"/>
              </a:rPr>
              <a:t>·Pick a number in your head, point to 10 more or 10 less and child has to work out what the number is.  </a:t>
            </a:r>
            <a:endParaRPr lang="en-GB" sz="2400" dirty="0">
              <a:solidFill>
                <a:srgbClr val="000000"/>
              </a:solidFill>
              <a:latin typeface="Calibri - 20"/>
            </a:endParaRPr>
          </a:p>
        </p:txBody>
      </p:sp>
      <p:sp>
        <p:nvSpPr>
          <p:cNvPr id="5" name="TextBox 4"/>
          <p:cNvSpPr txBox="1"/>
          <p:nvPr/>
        </p:nvSpPr>
        <p:spPr>
          <a:xfrm>
            <a:off x="711200" y="5794326"/>
            <a:ext cx="9448800" cy="9571851"/>
          </a:xfrm>
          <a:prstGeom prst="rect">
            <a:avLst/>
          </a:prstGeom>
          <a:noFill/>
        </p:spPr>
        <p:txBody>
          <a:bodyPr vert="horz" rtlCol="0">
            <a:spAutoFit/>
          </a:bodyPr>
          <a:lstStyle/>
          <a:p>
            <a:r>
              <a:rPr lang="en-GB" sz="2800" b="1" dirty="0" smtClean="0">
                <a:solidFill>
                  <a:srgbClr val="000000"/>
                </a:solidFill>
                <a:latin typeface="Verdana - 16"/>
              </a:rPr>
              <a:t>4 in a row:</a:t>
            </a:r>
            <a:r>
              <a:rPr lang="en-GB" sz="2800" dirty="0" smtClean="0">
                <a:solidFill>
                  <a:srgbClr val="000000"/>
                </a:solidFill>
                <a:latin typeface="Verdana - 16"/>
              </a:rPr>
              <a:t> (a game for 2 or 3 players) Throw three 0 – 9 dice. Use the numbers and any operation to make one of the numbers on the hundred square. If all the players agree that the calculation is correct, cover the number with one of your counters. The aim is to get four of your counters in a row.</a:t>
            </a:r>
          </a:p>
          <a:p>
            <a:endParaRPr lang="en-GB" sz="2800" dirty="0" smtClean="0">
              <a:solidFill>
                <a:srgbClr val="000000"/>
              </a:solidFill>
              <a:latin typeface="Verdana - 16"/>
            </a:endParaRPr>
          </a:p>
          <a:p>
            <a:r>
              <a:rPr lang="en-GB" sz="2800" dirty="0" smtClean="0">
                <a:solidFill>
                  <a:srgbClr val="000000"/>
                </a:solidFill>
                <a:latin typeface="Verdana - 16"/>
              </a:rPr>
              <a:t>Sq</a:t>
            </a:r>
            <a:r>
              <a:rPr lang="en-GB" sz="2800" b="1" dirty="0" smtClean="0">
                <a:solidFill>
                  <a:srgbClr val="000000"/>
                </a:solidFill>
                <a:latin typeface="Verdana - 16"/>
              </a:rPr>
              <a:t>uares:</a:t>
            </a:r>
            <a:r>
              <a:rPr lang="en-GB" sz="2800" dirty="0" smtClean="0">
                <a:solidFill>
                  <a:srgbClr val="000000"/>
                </a:solidFill>
                <a:latin typeface="Verdana - 16"/>
              </a:rPr>
              <a:t> </a:t>
            </a:r>
          </a:p>
          <a:p>
            <a:r>
              <a:rPr lang="en-GB" sz="2800" dirty="0" smtClean="0">
                <a:solidFill>
                  <a:srgbClr val="000000"/>
                </a:solidFill>
                <a:latin typeface="Verdana - 16"/>
              </a:rPr>
              <a:t>                     Draw a 2 by 2 square on the hundred square. </a:t>
            </a:r>
          </a:p>
          <a:p>
            <a:r>
              <a:rPr lang="en-GB" sz="2800" dirty="0" smtClean="0">
                <a:solidFill>
                  <a:srgbClr val="000000"/>
                </a:solidFill>
                <a:latin typeface="Verdana - 16"/>
              </a:rPr>
              <a:t> </a:t>
            </a:r>
            <a:r>
              <a:rPr lang="en-GB" sz="2800" dirty="0" smtClean="0">
                <a:solidFill>
                  <a:srgbClr val="000000"/>
                </a:solidFill>
                <a:latin typeface="Times New Roman - 16"/>
              </a:rPr>
              <a:t>  </a:t>
            </a:r>
          </a:p>
          <a:p>
            <a:endParaRPr lang="en-GB" sz="2800" dirty="0" smtClean="0">
              <a:solidFill>
                <a:srgbClr val="000000"/>
              </a:solidFill>
              <a:latin typeface="Times New Roman - 16"/>
            </a:endParaRPr>
          </a:p>
          <a:p>
            <a:r>
              <a:rPr lang="en-GB" sz="2800" dirty="0" smtClean="0">
                <a:solidFill>
                  <a:srgbClr val="000000"/>
                </a:solidFill>
                <a:latin typeface="Times New Roman - 16"/>
              </a:rPr>
              <a:t>Ad</a:t>
            </a:r>
            <a:r>
              <a:rPr lang="en-GB" sz="2800" dirty="0" smtClean="0">
                <a:solidFill>
                  <a:srgbClr val="000000"/>
                </a:solidFill>
                <a:latin typeface="Verdana - 16"/>
              </a:rPr>
              <a:t>d the numbers in opposite corners.</a:t>
            </a:r>
          </a:p>
          <a:p>
            <a:r>
              <a:rPr lang="en-GB" sz="2800" dirty="0" smtClean="0">
                <a:solidFill>
                  <a:srgbClr val="000000"/>
                </a:solidFill>
                <a:latin typeface="Verdana - 16"/>
              </a:rPr>
              <a:t>What do you notice? Is it the same for different 2 by 2 squares?</a:t>
            </a:r>
          </a:p>
          <a:p>
            <a:r>
              <a:rPr lang="en-GB" sz="2800" dirty="0" smtClean="0">
                <a:solidFill>
                  <a:srgbClr val="000000"/>
                </a:solidFill>
                <a:latin typeface="Verdana - 16"/>
              </a:rPr>
              <a:t>Now multiply the numbers in opposite corners. What do you notice this time? Is it always true?</a:t>
            </a:r>
          </a:p>
          <a:p>
            <a:endParaRPr lang="en-GB" sz="2800" dirty="0" smtClean="0">
              <a:solidFill>
                <a:srgbClr val="000000"/>
              </a:solidFill>
              <a:latin typeface="Verdana - 16"/>
            </a:endParaRPr>
          </a:p>
          <a:p>
            <a:r>
              <a:rPr lang="en-GB" sz="2800" dirty="0" smtClean="0">
                <a:solidFill>
                  <a:srgbClr val="000000"/>
                </a:solidFill>
                <a:latin typeface="Verdana - 16"/>
              </a:rPr>
              <a:t>Co</a:t>
            </a:r>
            <a:r>
              <a:rPr lang="en-GB" sz="2800" b="1" dirty="0" smtClean="0">
                <a:solidFill>
                  <a:srgbClr val="000000"/>
                </a:solidFill>
                <a:latin typeface="Verdana - 16"/>
              </a:rPr>
              <a:t>nsecutive numbers:</a:t>
            </a:r>
            <a:r>
              <a:rPr lang="en-GB" sz="2800" dirty="0" smtClean="0">
                <a:solidFill>
                  <a:srgbClr val="000000"/>
                </a:solidFill>
                <a:latin typeface="Verdana - 16"/>
              </a:rPr>
              <a:t> Circle three numbers next to each other in a row. Find their total. Repeat for other groups of three consecutive numbers. What do all of the answers have in common? Try to explain why this happens. </a:t>
            </a:r>
            <a:endParaRPr lang="en-GB" sz="2800" dirty="0">
              <a:solidFill>
                <a:srgbClr val="000000"/>
              </a:solidFill>
              <a:latin typeface="Verdana - 16"/>
            </a:endParaRPr>
          </a:p>
        </p:txBody>
      </p:sp>
      <p:pic>
        <p:nvPicPr>
          <p:cNvPr id="6" name="Picture 5" descr="clipboard(2).png"/>
          <p:cNvPicPr>
            <a:picLocks/>
          </p:cNvPicPr>
          <p:nvPr/>
        </p:nvPicPr>
        <p:blipFill>
          <a:blip r:embed="rId3" cstate="print"/>
          <a:stretch>
            <a:fillRect/>
          </a:stretch>
        </p:blipFill>
        <p:spPr>
          <a:xfrm>
            <a:off x="903536" y="9470628"/>
            <a:ext cx="1033652" cy="743712"/>
          </a:xfrm>
          <a:prstGeom prst="rect">
            <a:avLst/>
          </a:prstGeom>
          <a:solidFill>
            <a:scrgbClr r="0" g="0" b="0">
              <a:alpha val="0"/>
            </a:scrgbClr>
          </a:solid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38100" y="127000"/>
            <a:ext cx="9626600" cy="10618291"/>
          </a:xfrm>
          <a:prstGeom prst="rect">
            <a:avLst/>
          </a:prstGeom>
          <a:noFill/>
        </p:spPr>
        <p:txBody>
          <a:bodyPr vert="horz" rtlCol="0">
            <a:spAutoFit/>
          </a:bodyPr>
          <a:lstStyle/>
          <a:p>
            <a:r>
              <a:rPr lang="en-GB" sz="3600" u="sng" dirty="0" smtClean="0">
                <a:solidFill>
                  <a:srgbClr val="000000"/>
                </a:solidFill>
                <a:latin typeface="Calibri - 24"/>
              </a:rPr>
              <a:t>Strategies and Methods for the four operations</a:t>
            </a:r>
          </a:p>
          <a:p>
            <a:r>
              <a:rPr lang="en-GB" sz="3600" u="sng" dirty="0" smtClean="0">
                <a:solidFill>
                  <a:srgbClr val="000000"/>
                </a:solidFill>
                <a:latin typeface="Calibri - 24"/>
              </a:rPr>
              <a:t>Adding </a:t>
            </a:r>
          </a:p>
          <a:p>
            <a:r>
              <a:rPr lang="en-GB" sz="3600" u="sng" dirty="0" smtClean="0">
                <a:solidFill>
                  <a:srgbClr val="000000"/>
                </a:solidFill>
                <a:latin typeface="Calibri - 24"/>
              </a:rPr>
              <a:t>U</a:t>
            </a:r>
            <a:r>
              <a:rPr lang="en-GB" sz="3600" dirty="0" smtClean="0">
                <a:solidFill>
                  <a:srgbClr val="000000"/>
                </a:solidFill>
                <a:latin typeface="Calibri - 24"/>
              </a:rPr>
              <a:t>se mental methods for all calculations unless for certain 3 digit numbers</a:t>
            </a:r>
          </a:p>
          <a:p>
            <a:r>
              <a:rPr lang="en-GB" sz="3600" dirty="0" smtClean="0">
                <a:solidFill>
                  <a:srgbClr val="000000"/>
                </a:solidFill>
                <a:latin typeface="Calibri - 24"/>
              </a:rPr>
              <a:t>Partitioning the second number e.g.</a:t>
            </a:r>
          </a:p>
          <a:p>
            <a:r>
              <a:rPr lang="en-GB" sz="3600" dirty="0" smtClean="0">
                <a:solidFill>
                  <a:srgbClr val="000000"/>
                </a:solidFill>
                <a:latin typeface="Calibri - 24"/>
              </a:rPr>
              <a:t>67 + 25  =  </a:t>
            </a:r>
          </a:p>
          <a:p>
            <a:r>
              <a:rPr lang="en-GB" sz="3600" dirty="0" smtClean="0">
                <a:solidFill>
                  <a:srgbClr val="000000"/>
                </a:solidFill>
                <a:latin typeface="Calibri - 24"/>
              </a:rPr>
              <a:t>67 + 20 = 87 </a:t>
            </a:r>
          </a:p>
          <a:p>
            <a:r>
              <a:rPr lang="en-GB" sz="3600" dirty="0" smtClean="0">
                <a:solidFill>
                  <a:srgbClr val="000000"/>
                </a:solidFill>
                <a:latin typeface="Calibri - 24"/>
              </a:rPr>
              <a:t>87 + 5 = 92  </a:t>
            </a:r>
          </a:p>
          <a:p>
            <a:endParaRPr lang="en-GB" sz="3600" dirty="0" smtClean="0">
              <a:solidFill>
                <a:srgbClr val="000000"/>
              </a:solidFill>
              <a:latin typeface="Calibri - 24"/>
            </a:endParaRPr>
          </a:p>
          <a:p>
            <a:r>
              <a:rPr lang="en-GB" sz="3600" dirty="0" smtClean="0">
                <a:solidFill>
                  <a:srgbClr val="000000"/>
                </a:solidFill>
                <a:latin typeface="Calibri - 24"/>
              </a:rPr>
              <a:t>Su</a:t>
            </a:r>
            <a:r>
              <a:rPr lang="en-GB" sz="3600" u="sng" dirty="0" smtClean="0">
                <a:solidFill>
                  <a:srgbClr val="000000"/>
                </a:solidFill>
                <a:latin typeface="Calibri - 24"/>
              </a:rPr>
              <a:t>btraction</a:t>
            </a:r>
          </a:p>
          <a:p>
            <a:r>
              <a:rPr lang="en-GB" sz="3600" u="sng" dirty="0" smtClean="0">
                <a:solidFill>
                  <a:srgbClr val="000000"/>
                </a:solidFill>
                <a:latin typeface="Calibri - 24"/>
              </a:rPr>
              <a:t>P</a:t>
            </a:r>
            <a:r>
              <a:rPr lang="en-GB" sz="3600" dirty="0" smtClean="0">
                <a:solidFill>
                  <a:srgbClr val="000000"/>
                </a:solidFill>
                <a:latin typeface="Calibri - 24"/>
              </a:rPr>
              <a:t>artition the second number for take away e.g.</a:t>
            </a:r>
          </a:p>
          <a:p>
            <a:r>
              <a:rPr lang="en-GB" sz="3600" dirty="0" smtClean="0">
                <a:solidFill>
                  <a:srgbClr val="000000"/>
                </a:solidFill>
                <a:latin typeface="Calibri - 24"/>
              </a:rPr>
              <a:t>93 - 52 = </a:t>
            </a:r>
          </a:p>
          <a:p>
            <a:r>
              <a:rPr lang="en-GB" sz="3600" dirty="0" smtClean="0">
                <a:solidFill>
                  <a:srgbClr val="000000"/>
                </a:solidFill>
                <a:latin typeface="Calibri - 24"/>
              </a:rPr>
              <a:t>93 - 50 = 43 </a:t>
            </a:r>
          </a:p>
          <a:p>
            <a:r>
              <a:rPr lang="en-GB" sz="3600" dirty="0" smtClean="0">
                <a:solidFill>
                  <a:srgbClr val="000000"/>
                </a:solidFill>
                <a:latin typeface="Calibri - 24"/>
              </a:rPr>
              <a:t>43 - 2 = 41 </a:t>
            </a:r>
          </a:p>
          <a:p>
            <a:endParaRPr lang="en-GB" sz="3600" dirty="0" smtClean="0">
              <a:solidFill>
                <a:srgbClr val="000000"/>
              </a:solidFill>
              <a:latin typeface="Calibri - 24"/>
            </a:endParaRPr>
          </a:p>
          <a:p>
            <a:r>
              <a:rPr lang="en-GB" sz="3600" dirty="0" smtClean="0">
                <a:solidFill>
                  <a:srgbClr val="000000"/>
                </a:solidFill>
                <a:latin typeface="Calibri - 24"/>
              </a:rPr>
              <a:t>or 'find the difference' - 'counting up' using an empty number line </a:t>
            </a:r>
          </a:p>
          <a:p>
            <a:r>
              <a:rPr lang="en-GB" sz="3600" dirty="0" smtClean="0">
                <a:solidFill>
                  <a:srgbClr val="000000"/>
                </a:solidFill>
                <a:latin typeface="Calibri - 24"/>
              </a:rPr>
              <a:t>(example on previous page)</a:t>
            </a:r>
            <a:endParaRPr lang="en-GB" sz="3600" dirty="0">
              <a:solidFill>
                <a:srgbClr val="000000"/>
              </a:solidFill>
              <a:latin typeface="Calibri - 2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87512" y="1189708"/>
            <a:ext cx="7061200" cy="8402300"/>
          </a:xfrm>
          <a:prstGeom prst="rect">
            <a:avLst/>
          </a:prstGeom>
          <a:noFill/>
        </p:spPr>
        <p:txBody>
          <a:bodyPr vert="horz" rtlCol="0">
            <a:spAutoFit/>
          </a:bodyPr>
          <a:lstStyle/>
          <a:p>
            <a:r>
              <a:rPr lang="en-GB" sz="3600" u="sng" dirty="0" smtClean="0">
                <a:solidFill>
                  <a:srgbClr val="0000FF"/>
                </a:solidFill>
                <a:latin typeface="Calibri - 24"/>
              </a:rPr>
              <a:t>Multiplication and division</a:t>
            </a:r>
          </a:p>
          <a:p>
            <a:endParaRPr lang="en-GB" sz="3600" u="sng" dirty="0" smtClean="0">
              <a:solidFill>
                <a:srgbClr val="0000FF"/>
              </a:solidFill>
              <a:latin typeface="Calibri - 24"/>
            </a:endParaRPr>
          </a:p>
          <a:p>
            <a:r>
              <a:rPr lang="en-GB" sz="3600" u="sng" dirty="0" smtClean="0">
                <a:solidFill>
                  <a:srgbClr val="0000FF"/>
                </a:solidFill>
                <a:latin typeface="Calibri - 24"/>
              </a:rPr>
              <a:t>Us</a:t>
            </a:r>
            <a:r>
              <a:rPr lang="en-GB" sz="3600" dirty="0" smtClean="0">
                <a:solidFill>
                  <a:srgbClr val="000000"/>
                </a:solidFill>
                <a:latin typeface="Calibri - 24"/>
              </a:rPr>
              <a:t>e of arrays 'Make it' 'Draw it' 'Say it' 'Write it' </a:t>
            </a:r>
          </a:p>
          <a:p>
            <a:endParaRPr lang="en-GB" sz="3600" dirty="0" smtClean="0">
              <a:solidFill>
                <a:srgbClr val="000000"/>
              </a:solidFill>
              <a:latin typeface="Calibri - 24"/>
            </a:endParaRPr>
          </a:p>
          <a:p>
            <a:r>
              <a:rPr lang="en-GB" sz="3600" dirty="0" smtClean="0">
                <a:solidFill>
                  <a:srgbClr val="000000"/>
                </a:solidFill>
                <a:latin typeface="Calibri - 24"/>
              </a:rPr>
              <a:t>Counting the number  - Count in 3s, 7 times</a:t>
            </a:r>
          </a:p>
          <a:p>
            <a:r>
              <a:rPr lang="en-GB" sz="3600" dirty="0" smtClean="0">
                <a:solidFill>
                  <a:srgbClr val="000000"/>
                </a:solidFill>
                <a:latin typeface="Calibri - 24"/>
              </a:rPr>
              <a:t>e.g. 7 x 3 = </a:t>
            </a:r>
          </a:p>
          <a:p>
            <a:r>
              <a:rPr lang="en-GB" sz="3600" dirty="0" smtClean="0">
                <a:solidFill>
                  <a:srgbClr val="000000"/>
                </a:solidFill>
                <a:latin typeface="Calibri - 24"/>
              </a:rPr>
              <a:t>3, 6, 9, 12, 15, 18, 21 - using a number line to record </a:t>
            </a:r>
          </a:p>
          <a:p>
            <a:endParaRPr lang="en-GB" sz="3600" dirty="0" smtClean="0">
              <a:solidFill>
                <a:srgbClr val="000000"/>
              </a:solidFill>
              <a:latin typeface="Calibri - 24"/>
            </a:endParaRPr>
          </a:p>
          <a:p>
            <a:r>
              <a:rPr lang="en-GB" sz="3600" dirty="0" smtClean="0">
                <a:solidFill>
                  <a:srgbClr val="000000"/>
                </a:solidFill>
                <a:latin typeface="Calibri - 24"/>
              </a:rPr>
              <a:t>21 ÷ 3 = 7</a:t>
            </a:r>
          </a:p>
          <a:p>
            <a:r>
              <a:rPr lang="en-GB" sz="3600" dirty="0" smtClean="0">
                <a:solidFill>
                  <a:srgbClr val="000000"/>
                </a:solidFill>
                <a:latin typeface="Calibri - 24"/>
              </a:rPr>
              <a:t>Count on in 3s, 7 times</a:t>
            </a:r>
          </a:p>
          <a:p>
            <a:r>
              <a:rPr lang="en-GB" sz="3600" dirty="0" smtClean="0">
                <a:solidFill>
                  <a:srgbClr val="000000"/>
                </a:solidFill>
                <a:latin typeface="Calibri - 24"/>
              </a:rPr>
              <a:t>1  2   3   4    5    6    7</a:t>
            </a:r>
          </a:p>
          <a:p>
            <a:r>
              <a:rPr lang="en-GB" sz="3600" dirty="0" smtClean="0">
                <a:solidFill>
                  <a:srgbClr val="000000"/>
                </a:solidFill>
                <a:latin typeface="Calibri - 24"/>
              </a:rPr>
              <a:t>3, 6, 9, 12, 15, 18, 21,</a:t>
            </a:r>
            <a:endParaRPr lang="en-GB" sz="3600" dirty="0">
              <a:solidFill>
                <a:srgbClr val="000000"/>
              </a:solidFill>
              <a:latin typeface="Calibri - 24"/>
            </a:endParaRPr>
          </a:p>
        </p:txBody>
      </p:sp>
      <p:grpSp>
        <p:nvGrpSpPr>
          <p:cNvPr id="28" name="Group 27"/>
          <p:cNvGrpSpPr/>
          <p:nvPr/>
        </p:nvGrpSpPr>
        <p:grpSpPr>
          <a:xfrm>
            <a:off x="5302250" y="7958460"/>
            <a:ext cx="4857750" cy="4605660"/>
            <a:chOff x="5302250" y="3352800"/>
            <a:chExt cx="3040760" cy="2556002"/>
          </a:xfrm>
        </p:grpSpPr>
        <p:pic>
          <p:nvPicPr>
            <p:cNvPr id="3" name="Picture 2" descr="clipboard(1).png"/>
            <p:cNvPicPr>
              <a:picLocks/>
            </p:cNvPicPr>
            <p:nvPr/>
          </p:nvPicPr>
          <p:blipFill>
            <a:blip r:embed="rId2" cstate="print"/>
            <a:stretch>
              <a:fillRect/>
            </a:stretch>
          </p:blipFill>
          <p:spPr>
            <a:xfrm>
              <a:off x="5302250" y="3352800"/>
              <a:ext cx="3040760" cy="2556002"/>
            </a:xfrm>
            <a:prstGeom prst="rect">
              <a:avLst/>
            </a:prstGeom>
            <a:solidFill>
              <a:scrgbClr r="0" g="0" b="0">
                <a:alpha val="0"/>
              </a:scrgbClr>
            </a:solidFill>
          </p:spPr>
        </p:pic>
        <p:sp>
          <p:nvSpPr>
            <p:cNvPr id="4" name="Freeform 3"/>
            <p:cNvSpPr/>
            <p:nvPr/>
          </p:nvSpPr>
          <p:spPr>
            <a:xfrm>
              <a:off x="5748559" y="3748145"/>
              <a:ext cx="10530" cy="252685"/>
            </a:xfrm>
            <a:custGeom>
              <a:avLst/>
              <a:gdLst/>
              <a:ahLst/>
              <a:cxnLst/>
              <a:rect l="0" t="0" r="0" b="0"/>
              <a:pathLst>
                <a:path w="10530" h="252685">
                  <a:moveTo>
                    <a:pt x="0" y="0"/>
                  </a:moveTo>
                  <a:lnTo>
                    <a:pt x="0" y="58617"/>
                  </a:lnTo>
                  <a:lnTo>
                    <a:pt x="8334" y="118333"/>
                  </a:lnTo>
                  <a:lnTo>
                    <a:pt x="10095" y="172463"/>
                  </a:lnTo>
                  <a:lnTo>
                    <a:pt x="10472" y="232862"/>
                  </a:lnTo>
                  <a:lnTo>
                    <a:pt x="10529" y="252684"/>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 name="Freeform 4"/>
            <p:cNvSpPr/>
            <p:nvPr/>
          </p:nvSpPr>
          <p:spPr>
            <a:xfrm>
              <a:off x="6032829" y="3752806"/>
              <a:ext cx="200042" cy="216438"/>
            </a:xfrm>
            <a:custGeom>
              <a:avLst/>
              <a:gdLst/>
              <a:ahLst/>
              <a:cxnLst/>
              <a:rect l="0" t="0" r="0" b="0"/>
              <a:pathLst>
                <a:path w="200042" h="216438">
                  <a:moveTo>
                    <a:pt x="0" y="58510"/>
                  </a:moveTo>
                  <a:lnTo>
                    <a:pt x="0" y="36153"/>
                  </a:lnTo>
                  <a:lnTo>
                    <a:pt x="6239" y="18937"/>
                  </a:lnTo>
                  <a:lnTo>
                    <a:pt x="11178" y="11071"/>
                  </a:lnTo>
                  <a:lnTo>
                    <a:pt x="19151" y="5827"/>
                  </a:lnTo>
                  <a:lnTo>
                    <a:pt x="40487" y="0"/>
                  </a:lnTo>
                  <a:lnTo>
                    <a:pt x="49218" y="1956"/>
                  </a:lnTo>
                  <a:lnTo>
                    <a:pt x="56209" y="6769"/>
                  </a:lnTo>
                  <a:lnTo>
                    <a:pt x="81423" y="34122"/>
                  </a:lnTo>
                  <a:lnTo>
                    <a:pt x="88830" y="54299"/>
                  </a:lnTo>
                  <a:lnTo>
                    <a:pt x="93586" y="105381"/>
                  </a:lnTo>
                  <a:lnTo>
                    <a:pt x="88820" y="141028"/>
                  </a:lnTo>
                  <a:lnTo>
                    <a:pt x="83780" y="149787"/>
                  </a:lnTo>
                  <a:lnTo>
                    <a:pt x="46258" y="182039"/>
                  </a:lnTo>
                  <a:lnTo>
                    <a:pt x="43707" y="188826"/>
                  </a:lnTo>
                  <a:lnTo>
                    <a:pt x="44345" y="195690"/>
                  </a:lnTo>
                  <a:lnTo>
                    <a:pt x="47111" y="202606"/>
                  </a:lnTo>
                  <a:lnTo>
                    <a:pt x="53634" y="207216"/>
                  </a:lnTo>
                  <a:lnTo>
                    <a:pt x="85171" y="213705"/>
                  </a:lnTo>
                  <a:lnTo>
                    <a:pt x="137750" y="215897"/>
                  </a:lnTo>
                  <a:lnTo>
                    <a:pt x="200041" y="216437"/>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nvGrpSpPr>
            <p:cNvPr id="9" name="Group 8"/>
            <p:cNvGrpSpPr/>
            <p:nvPr/>
          </p:nvGrpSpPr>
          <p:grpSpPr>
            <a:xfrm>
              <a:off x="6401326" y="3716559"/>
              <a:ext cx="463255" cy="294799"/>
              <a:chOff x="6401326" y="3716559"/>
              <a:chExt cx="463255" cy="294799"/>
            </a:xfrm>
          </p:grpSpPr>
          <p:sp>
            <p:nvSpPr>
              <p:cNvPr id="6" name="Freeform 5"/>
              <p:cNvSpPr/>
              <p:nvPr/>
            </p:nvSpPr>
            <p:spPr>
              <a:xfrm>
                <a:off x="6401326" y="3747867"/>
                <a:ext cx="116505" cy="250143"/>
              </a:xfrm>
              <a:custGeom>
                <a:avLst/>
                <a:gdLst/>
                <a:ahLst/>
                <a:cxnLst/>
                <a:rect l="0" t="0" r="0" b="0"/>
                <a:pathLst>
                  <a:path w="116505" h="250143">
                    <a:moveTo>
                      <a:pt x="31585" y="52920"/>
                    </a:moveTo>
                    <a:lnTo>
                      <a:pt x="31585" y="30563"/>
                    </a:lnTo>
                    <a:lnTo>
                      <a:pt x="37824" y="13348"/>
                    </a:lnTo>
                    <a:lnTo>
                      <a:pt x="42764" y="5482"/>
                    </a:lnTo>
                    <a:lnTo>
                      <a:pt x="49567" y="1408"/>
                    </a:lnTo>
                    <a:lnTo>
                      <a:pt x="66483" y="0"/>
                    </a:lnTo>
                    <a:lnTo>
                      <a:pt x="73568" y="3602"/>
                    </a:lnTo>
                    <a:lnTo>
                      <a:pt x="84559" y="16963"/>
                    </a:lnTo>
                    <a:lnTo>
                      <a:pt x="91735" y="49805"/>
                    </a:lnTo>
                    <a:lnTo>
                      <a:pt x="88272" y="83583"/>
                    </a:lnTo>
                    <a:lnTo>
                      <a:pt x="83415" y="92079"/>
                    </a:lnTo>
                    <a:lnTo>
                      <a:pt x="68659" y="104639"/>
                    </a:lnTo>
                    <a:lnTo>
                      <a:pt x="40621" y="118287"/>
                    </a:lnTo>
                    <a:lnTo>
                      <a:pt x="37609" y="122235"/>
                    </a:lnTo>
                    <a:lnTo>
                      <a:pt x="39111" y="126036"/>
                    </a:lnTo>
                    <a:lnTo>
                      <a:pt x="50138" y="133379"/>
                    </a:lnTo>
                    <a:lnTo>
                      <a:pt x="82693" y="150745"/>
                    </a:lnTo>
                    <a:lnTo>
                      <a:pt x="112001" y="176359"/>
                    </a:lnTo>
                    <a:lnTo>
                      <a:pt x="115611" y="184346"/>
                    </a:lnTo>
                    <a:lnTo>
                      <a:pt x="116504" y="202578"/>
                    </a:lnTo>
                    <a:lnTo>
                      <a:pt x="109881" y="219261"/>
                    </a:lnTo>
                    <a:lnTo>
                      <a:pt x="104840" y="226985"/>
                    </a:lnTo>
                    <a:lnTo>
                      <a:pt x="89879" y="238687"/>
                    </a:lnTo>
                    <a:lnTo>
                      <a:pt x="70362" y="246617"/>
                    </a:lnTo>
                    <a:lnTo>
                      <a:pt x="46090" y="250142"/>
                    </a:lnTo>
                    <a:lnTo>
                      <a:pt x="25944" y="245469"/>
                    </a:lnTo>
                    <a:lnTo>
                      <a:pt x="0" y="231905"/>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 name="Freeform 6"/>
              <p:cNvSpPr/>
              <p:nvPr/>
            </p:nvSpPr>
            <p:spPr>
              <a:xfrm>
                <a:off x="6698490" y="3716559"/>
                <a:ext cx="166091" cy="136872"/>
              </a:xfrm>
              <a:custGeom>
                <a:avLst/>
                <a:gdLst/>
                <a:ahLst/>
                <a:cxnLst/>
                <a:rect l="0" t="0" r="0" b="0"/>
                <a:pathLst>
                  <a:path w="166091" h="136872">
                    <a:moveTo>
                      <a:pt x="134505" y="0"/>
                    </a:moveTo>
                    <a:lnTo>
                      <a:pt x="90542" y="20244"/>
                    </a:lnTo>
                    <a:lnTo>
                      <a:pt x="29421" y="83683"/>
                    </a:lnTo>
                    <a:lnTo>
                      <a:pt x="1184" y="112197"/>
                    </a:lnTo>
                    <a:lnTo>
                      <a:pt x="0" y="118082"/>
                    </a:lnTo>
                    <a:lnTo>
                      <a:pt x="2721" y="123175"/>
                    </a:lnTo>
                    <a:lnTo>
                      <a:pt x="8044" y="127740"/>
                    </a:lnTo>
                    <a:lnTo>
                      <a:pt x="26438" y="132813"/>
                    </a:lnTo>
                    <a:lnTo>
                      <a:pt x="89901" y="136336"/>
                    </a:lnTo>
                    <a:lnTo>
                      <a:pt x="138995" y="136765"/>
                    </a:lnTo>
                    <a:lnTo>
                      <a:pt x="166090" y="136871"/>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Freeform 7"/>
              <p:cNvSpPr/>
              <p:nvPr/>
            </p:nvSpPr>
            <p:spPr>
              <a:xfrm>
                <a:off x="6801409" y="3758673"/>
                <a:ext cx="41272" cy="252685"/>
              </a:xfrm>
              <a:custGeom>
                <a:avLst/>
                <a:gdLst/>
                <a:ahLst/>
                <a:cxnLst/>
                <a:rect l="0" t="0" r="0" b="0"/>
                <a:pathLst>
                  <a:path w="41272" h="252685">
                    <a:moveTo>
                      <a:pt x="21057" y="0"/>
                    </a:moveTo>
                    <a:lnTo>
                      <a:pt x="37846" y="62280"/>
                    </a:lnTo>
                    <a:lnTo>
                      <a:pt x="41271" y="116331"/>
                    </a:lnTo>
                    <a:lnTo>
                      <a:pt x="38745" y="154962"/>
                    </a:lnTo>
                    <a:lnTo>
                      <a:pt x="24123" y="210180"/>
                    </a:lnTo>
                    <a:lnTo>
                      <a:pt x="13907" y="238531"/>
                    </a:lnTo>
                    <a:lnTo>
                      <a:pt x="0" y="252684"/>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13" name="Group 12"/>
            <p:cNvGrpSpPr/>
            <p:nvPr/>
          </p:nvGrpSpPr>
          <p:grpSpPr>
            <a:xfrm>
              <a:off x="7075150" y="3737616"/>
              <a:ext cx="805322" cy="293273"/>
              <a:chOff x="7075150" y="3737616"/>
              <a:chExt cx="805322" cy="293273"/>
            </a:xfrm>
          </p:grpSpPr>
          <p:sp>
            <p:nvSpPr>
              <p:cNvPr id="10" name="Freeform 9"/>
              <p:cNvSpPr/>
              <p:nvPr/>
            </p:nvSpPr>
            <p:spPr>
              <a:xfrm>
                <a:off x="7075150" y="3769202"/>
                <a:ext cx="157928" cy="261687"/>
              </a:xfrm>
              <a:custGeom>
                <a:avLst/>
                <a:gdLst/>
                <a:ahLst/>
                <a:cxnLst/>
                <a:rect l="0" t="0" r="0" b="0"/>
                <a:pathLst>
                  <a:path w="157928" h="261687">
                    <a:moveTo>
                      <a:pt x="157927" y="0"/>
                    </a:moveTo>
                    <a:lnTo>
                      <a:pt x="99310" y="0"/>
                    </a:lnTo>
                    <a:lnTo>
                      <a:pt x="64520" y="5589"/>
                    </a:lnTo>
                    <a:lnTo>
                      <a:pt x="37574" y="20243"/>
                    </a:lnTo>
                    <a:lnTo>
                      <a:pt x="32068" y="28703"/>
                    </a:lnTo>
                    <a:lnTo>
                      <a:pt x="24319" y="62967"/>
                    </a:lnTo>
                    <a:lnTo>
                      <a:pt x="22507" y="89207"/>
                    </a:lnTo>
                    <a:lnTo>
                      <a:pt x="25533" y="98075"/>
                    </a:lnTo>
                    <a:lnTo>
                      <a:pt x="31060" y="103988"/>
                    </a:lnTo>
                    <a:lnTo>
                      <a:pt x="89752" y="135365"/>
                    </a:lnTo>
                    <a:lnTo>
                      <a:pt x="111861" y="155011"/>
                    </a:lnTo>
                    <a:lnTo>
                      <a:pt x="127641" y="181240"/>
                    </a:lnTo>
                    <a:lnTo>
                      <a:pt x="134136" y="216827"/>
                    </a:lnTo>
                    <a:lnTo>
                      <a:pt x="129416" y="237137"/>
                    </a:lnTo>
                    <a:lnTo>
                      <a:pt x="124882" y="245829"/>
                    </a:lnTo>
                    <a:lnTo>
                      <a:pt x="117179" y="251623"/>
                    </a:lnTo>
                    <a:lnTo>
                      <a:pt x="96144" y="258062"/>
                    </a:lnTo>
                    <a:lnTo>
                      <a:pt x="57992" y="261686"/>
                    </a:lnTo>
                    <a:lnTo>
                      <a:pt x="37083" y="256295"/>
                    </a:lnTo>
                    <a:lnTo>
                      <a:pt x="28231" y="251582"/>
                    </a:lnTo>
                    <a:lnTo>
                      <a:pt x="15277" y="236986"/>
                    </a:lnTo>
                    <a:lnTo>
                      <a:pt x="0" y="210570"/>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Freeform 10"/>
              <p:cNvSpPr/>
              <p:nvPr/>
            </p:nvSpPr>
            <p:spPr>
              <a:xfrm>
                <a:off x="7407233" y="3737616"/>
                <a:ext cx="143899" cy="264234"/>
              </a:xfrm>
              <a:custGeom>
                <a:avLst/>
                <a:gdLst/>
                <a:ahLst/>
                <a:cxnLst/>
                <a:rect l="0" t="0" r="0" b="0"/>
                <a:pathLst>
                  <a:path w="143899" h="264234">
                    <a:moveTo>
                      <a:pt x="120643" y="0"/>
                    </a:moveTo>
                    <a:lnTo>
                      <a:pt x="96596" y="9576"/>
                    </a:lnTo>
                    <a:lnTo>
                      <a:pt x="61049" y="39403"/>
                    </a:lnTo>
                    <a:lnTo>
                      <a:pt x="22575" y="98507"/>
                    </a:lnTo>
                    <a:lnTo>
                      <a:pt x="10607" y="128623"/>
                    </a:lnTo>
                    <a:lnTo>
                      <a:pt x="0" y="188196"/>
                    </a:lnTo>
                    <a:lnTo>
                      <a:pt x="1579" y="220709"/>
                    </a:lnTo>
                    <a:lnTo>
                      <a:pt x="6171" y="229027"/>
                    </a:lnTo>
                    <a:lnTo>
                      <a:pt x="42917" y="260516"/>
                    </a:lnTo>
                    <a:lnTo>
                      <a:pt x="52448" y="263755"/>
                    </a:lnTo>
                    <a:lnTo>
                      <a:pt x="75516" y="264233"/>
                    </a:lnTo>
                    <a:lnTo>
                      <a:pt x="109222" y="252337"/>
                    </a:lnTo>
                    <a:lnTo>
                      <a:pt x="124535" y="237322"/>
                    </a:lnTo>
                    <a:lnTo>
                      <a:pt x="143898" y="199087"/>
                    </a:lnTo>
                    <a:lnTo>
                      <a:pt x="143165" y="191216"/>
                    </a:lnTo>
                    <a:lnTo>
                      <a:pt x="139167" y="184800"/>
                    </a:lnTo>
                    <a:lnTo>
                      <a:pt x="125366" y="174550"/>
                    </a:lnTo>
                    <a:lnTo>
                      <a:pt x="107534" y="166095"/>
                    </a:lnTo>
                    <a:lnTo>
                      <a:pt x="46943" y="157928"/>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Freeform 11"/>
              <p:cNvSpPr/>
              <p:nvPr/>
            </p:nvSpPr>
            <p:spPr>
              <a:xfrm>
                <a:off x="7696331" y="3748145"/>
                <a:ext cx="184141" cy="221099"/>
              </a:xfrm>
              <a:custGeom>
                <a:avLst/>
                <a:gdLst/>
                <a:ahLst/>
                <a:cxnLst/>
                <a:rect l="0" t="0" r="0" b="0"/>
                <a:pathLst>
                  <a:path w="184141" h="221099">
                    <a:moveTo>
                      <a:pt x="0" y="0"/>
                    </a:moveTo>
                    <a:lnTo>
                      <a:pt x="58618" y="0"/>
                    </a:lnTo>
                    <a:lnTo>
                      <a:pt x="112791" y="0"/>
                    </a:lnTo>
                    <a:lnTo>
                      <a:pt x="152223" y="2340"/>
                    </a:lnTo>
                    <a:lnTo>
                      <a:pt x="171380" y="11178"/>
                    </a:lnTo>
                    <a:lnTo>
                      <a:pt x="177424" y="19150"/>
                    </a:lnTo>
                    <a:lnTo>
                      <a:pt x="184140" y="40486"/>
                    </a:lnTo>
                    <a:lnTo>
                      <a:pt x="183591" y="50387"/>
                    </a:lnTo>
                    <a:lnTo>
                      <a:pt x="160518" y="104995"/>
                    </a:lnTo>
                    <a:lnTo>
                      <a:pt x="123888" y="166038"/>
                    </a:lnTo>
                    <a:lnTo>
                      <a:pt x="90252" y="207238"/>
                    </a:lnTo>
                    <a:lnTo>
                      <a:pt x="84228" y="221098"/>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16" name="Group 15"/>
            <p:cNvGrpSpPr/>
            <p:nvPr/>
          </p:nvGrpSpPr>
          <p:grpSpPr>
            <a:xfrm>
              <a:off x="5653803" y="5380062"/>
              <a:ext cx="500642" cy="260105"/>
              <a:chOff x="5653803" y="5380062"/>
              <a:chExt cx="500642" cy="260105"/>
            </a:xfrm>
          </p:grpSpPr>
          <p:sp>
            <p:nvSpPr>
              <p:cNvPr id="14" name="Freeform 13"/>
              <p:cNvSpPr/>
              <p:nvPr/>
            </p:nvSpPr>
            <p:spPr>
              <a:xfrm>
                <a:off x="5653803" y="5397856"/>
                <a:ext cx="165398" cy="242311"/>
              </a:xfrm>
              <a:custGeom>
                <a:avLst/>
                <a:gdLst/>
                <a:ahLst/>
                <a:cxnLst/>
                <a:rect l="0" t="0" r="0" b="0"/>
                <a:pathLst>
                  <a:path w="165398" h="242311">
                    <a:moveTo>
                      <a:pt x="42114" y="34848"/>
                    </a:moveTo>
                    <a:lnTo>
                      <a:pt x="47703" y="18081"/>
                    </a:lnTo>
                    <a:lnTo>
                      <a:pt x="59806" y="6729"/>
                    </a:lnTo>
                    <a:lnTo>
                      <a:pt x="67946" y="2064"/>
                    </a:lnTo>
                    <a:lnTo>
                      <a:pt x="89470" y="0"/>
                    </a:lnTo>
                    <a:lnTo>
                      <a:pt x="101760" y="1088"/>
                    </a:lnTo>
                    <a:lnTo>
                      <a:pt x="111124" y="5322"/>
                    </a:lnTo>
                    <a:lnTo>
                      <a:pt x="124648" y="19386"/>
                    </a:lnTo>
                    <a:lnTo>
                      <a:pt x="126382" y="26880"/>
                    </a:lnTo>
                    <a:lnTo>
                      <a:pt x="125199" y="34215"/>
                    </a:lnTo>
                    <a:lnTo>
                      <a:pt x="117645" y="48605"/>
                    </a:lnTo>
                    <a:lnTo>
                      <a:pt x="106489" y="62799"/>
                    </a:lnTo>
                    <a:lnTo>
                      <a:pt x="106088" y="69860"/>
                    </a:lnTo>
                    <a:lnTo>
                      <a:pt x="109330" y="76907"/>
                    </a:lnTo>
                    <a:lnTo>
                      <a:pt x="122290" y="89806"/>
                    </a:lnTo>
                    <a:lnTo>
                      <a:pt x="146978" y="105984"/>
                    </a:lnTo>
                    <a:lnTo>
                      <a:pt x="158131" y="122616"/>
                    </a:lnTo>
                    <a:lnTo>
                      <a:pt x="165397" y="157300"/>
                    </a:lnTo>
                    <a:lnTo>
                      <a:pt x="161960" y="191623"/>
                    </a:lnTo>
                    <a:lnTo>
                      <a:pt x="153480" y="210201"/>
                    </a:lnTo>
                    <a:lnTo>
                      <a:pt x="147944" y="218431"/>
                    </a:lnTo>
                    <a:lnTo>
                      <a:pt x="132433" y="230695"/>
                    </a:lnTo>
                    <a:lnTo>
                      <a:pt x="112671" y="238874"/>
                    </a:lnTo>
                    <a:lnTo>
                      <a:pt x="76408" y="242310"/>
                    </a:lnTo>
                    <a:lnTo>
                      <a:pt x="53846" y="238968"/>
                    </a:lnTo>
                    <a:lnTo>
                      <a:pt x="35240" y="230463"/>
                    </a:lnTo>
                    <a:lnTo>
                      <a:pt x="20341" y="218884"/>
                    </a:lnTo>
                    <a:lnTo>
                      <a:pt x="0" y="192776"/>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Freeform 14"/>
              <p:cNvSpPr/>
              <p:nvPr/>
            </p:nvSpPr>
            <p:spPr>
              <a:xfrm>
                <a:off x="6012840" y="5380062"/>
                <a:ext cx="141605" cy="245612"/>
              </a:xfrm>
              <a:custGeom>
                <a:avLst/>
                <a:gdLst/>
                <a:ahLst/>
                <a:cxnLst/>
                <a:rect l="0" t="0" r="0" b="0"/>
                <a:pathLst>
                  <a:path w="141605" h="245612">
                    <a:moveTo>
                      <a:pt x="114745" y="0"/>
                    </a:moveTo>
                    <a:lnTo>
                      <a:pt x="92389" y="0"/>
                    </a:lnTo>
                    <a:lnTo>
                      <a:pt x="75173" y="6239"/>
                    </a:lnTo>
                    <a:lnTo>
                      <a:pt x="31805" y="29851"/>
                    </a:lnTo>
                    <a:lnTo>
                      <a:pt x="15431" y="55248"/>
                    </a:lnTo>
                    <a:lnTo>
                      <a:pt x="4340" y="86170"/>
                    </a:lnTo>
                    <a:lnTo>
                      <a:pt x="0" y="137947"/>
                    </a:lnTo>
                    <a:lnTo>
                      <a:pt x="2368" y="176184"/>
                    </a:lnTo>
                    <a:lnTo>
                      <a:pt x="4732" y="187646"/>
                    </a:lnTo>
                    <a:lnTo>
                      <a:pt x="9817" y="196457"/>
                    </a:lnTo>
                    <a:lnTo>
                      <a:pt x="55823" y="234422"/>
                    </a:lnTo>
                    <a:lnTo>
                      <a:pt x="74519" y="243788"/>
                    </a:lnTo>
                    <a:lnTo>
                      <a:pt x="94528" y="245611"/>
                    </a:lnTo>
                    <a:lnTo>
                      <a:pt x="113948" y="241351"/>
                    </a:lnTo>
                    <a:lnTo>
                      <a:pt x="130379" y="231660"/>
                    </a:lnTo>
                    <a:lnTo>
                      <a:pt x="135696" y="223460"/>
                    </a:lnTo>
                    <a:lnTo>
                      <a:pt x="141604" y="201871"/>
                    </a:lnTo>
                    <a:lnTo>
                      <a:pt x="139341" y="168998"/>
                    </a:lnTo>
                    <a:lnTo>
                      <a:pt x="131136" y="150759"/>
                    </a:lnTo>
                    <a:lnTo>
                      <a:pt x="125673" y="142620"/>
                    </a:lnTo>
                    <a:lnTo>
                      <a:pt x="117351" y="137194"/>
                    </a:lnTo>
                    <a:lnTo>
                      <a:pt x="95626" y="131165"/>
                    </a:lnTo>
                    <a:lnTo>
                      <a:pt x="62677" y="133360"/>
                    </a:lnTo>
                    <a:lnTo>
                      <a:pt x="54297" y="138040"/>
                    </a:lnTo>
                    <a:lnTo>
                      <a:pt x="19989" y="178984"/>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26" name="Group 25"/>
            <p:cNvGrpSpPr/>
            <p:nvPr/>
          </p:nvGrpSpPr>
          <p:grpSpPr>
            <a:xfrm>
              <a:off x="6381285" y="5306362"/>
              <a:ext cx="1567731" cy="357970"/>
              <a:chOff x="6381285" y="5306362"/>
              <a:chExt cx="1567731" cy="357970"/>
            </a:xfrm>
          </p:grpSpPr>
          <p:sp>
            <p:nvSpPr>
              <p:cNvPr id="17" name="Freeform 16"/>
              <p:cNvSpPr/>
              <p:nvPr/>
            </p:nvSpPr>
            <p:spPr>
              <a:xfrm>
                <a:off x="6381285" y="5361440"/>
                <a:ext cx="146385" cy="302892"/>
              </a:xfrm>
              <a:custGeom>
                <a:avLst/>
                <a:gdLst/>
                <a:ahLst/>
                <a:cxnLst/>
                <a:rect l="0" t="0" r="0" b="0"/>
                <a:pathLst>
                  <a:path w="146385" h="302892">
                    <a:moveTo>
                      <a:pt x="146384" y="18622"/>
                    </a:moveTo>
                    <a:lnTo>
                      <a:pt x="91338" y="1833"/>
                    </a:lnTo>
                    <a:lnTo>
                      <a:pt x="54554" y="0"/>
                    </a:lnTo>
                    <a:lnTo>
                      <a:pt x="31871" y="3716"/>
                    </a:lnTo>
                    <a:lnTo>
                      <a:pt x="23248" y="8685"/>
                    </a:lnTo>
                    <a:lnTo>
                      <a:pt x="10548" y="23564"/>
                    </a:lnTo>
                    <a:lnTo>
                      <a:pt x="4124" y="44995"/>
                    </a:lnTo>
                    <a:lnTo>
                      <a:pt x="0" y="96881"/>
                    </a:lnTo>
                    <a:lnTo>
                      <a:pt x="5675" y="118134"/>
                    </a:lnTo>
                    <a:lnTo>
                      <a:pt x="10464" y="127078"/>
                    </a:lnTo>
                    <a:lnTo>
                      <a:pt x="25143" y="140134"/>
                    </a:lnTo>
                    <a:lnTo>
                      <a:pt x="44535" y="148667"/>
                    </a:lnTo>
                    <a:lnTo>
                      <a:pt x="68752" y="152459"/>
                    </a:lnTo>
                    <a:lnTo>
                      <a:pt x="88874" y="147905"/>
                    </a:lnTo>
                    <a:lnTo>
                      <a:pt x="97515" y="143415"/>
                    </a:lnTo>
                    <a:lnTo>
                      <a:pt x="110236" y="129068"/>
                    </a:lnTo>
                    <a:lnTo>
                      <a:pt x="118619" y="109823"/>
                    </a:lnTo>
                    <a:lnTo>
                      <a:pt x="124001" y="78058"/>
                    </a:lnTo>
                    <a:lnTo>
                      <a:pt x="124442" y="79303"/>
                    </a:lnTo>
                    <a:lnTo>
                      <a:pt x="130838" y="134602"/>
                    </a:lnTo>
                    <a:lnTo>
                      <a:pt x="134864" y="184988"/>
                    </a:lnTo>
                    <a:lnTo>
                      <a:pt x="135659" y="240001"/>
                    </a:lnTo>
                    <a:lnTo>
                      <a:pt x="138917" y="275678"/>
                    </a:lnTo>
                    <a:lnTo>
                      <a:pt x="146384" y="302891"/>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Freeform 17"/>
              <p:cNvSpPr/>
              <p:nvPr/>
            </p:nvSpPr>
            <p:spPr>
              <a:xfrm>
                <a:off x="6685595" y="5369533"/>
                <a:ext cx="10530" cy="147401"/>
              </a:xfrm>
              <a:custGeom>
                <a:avLst/>
                <a:gdLst/>
                <a:ahLst/>
                <a:cxnLst/>
                <a:rect l="0" t="0" r="0" b="0"/>
                <a:pathLst>
                  <a:path w="10530" h="147401">
                    <a:moveTo>
                      <a:pt x="0" y="0"/>
                    </a:moveTo>
                    <a:lnTo>
                      <a:pt x="0" y="58617"/>
                    </a:lnTo>
                    <a:lnTo>
                      <a:pt x="3120" y="120428"/>
                    </a:lnTo>
                    <a:lnTo>
                      <a:pt x="10529" y="147400"/>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Freeform 18"/>
              <p:cNvSpPr/>
              <p:nvPr/>
            </p:nvSpPr>
            <p:spPr>
              <a:xfrm>
                <a:off x="6790880" y="5351755"/>
                <a:ext cx="273743" cy="217821"/>
              </a:xfrm>
              <a:custGeom>
                <a:avLst/>
                <a:gdLst/>
                <a:ahLst/>
                <a:cxnLst/>
                <a:rect l="0" t="0" r="0" b="0"/>
                <a:pathLst>
                  <a:path w="273743" h="217821">
                    <a:moveTo>
                      <a:pt x="0" y="80949"/>
                    </a:moveTo>
                    <a:lnTo>
                      <a:pt x="3120" y="38258"/>
                    </a:lnTo>
                    <a:lnTo>
                      <a:pt x="5590" y="27922"/>
                    </a:lnTo>
                    <a:lnTo>
                      <a:pt x="11915" y="19861"/>
                    </a:lnTo>
                    <a:lnTo>
                      <a:pt x="31422" y="7786"/>
                    </a:lnTo>
                    <a:lnTo>
                      <a:pt x="68712" y="0"/>
                    </a:lnTo>
                    <a:lnTo>
                      <a:pt x="89421" y="4418"/>
                    </a:lnTo>
                    <a:lnTo>
                      <a:pt x="98218" y="8871"/>
                    </a:lnTo>
                    <a:lnTo>
                      <a:pt x="111114" y="23178"/>
                    </a:lnTo>
                    <a:lnTo>
                      <a:pt x="128923" y="60959"/>
                    </a:lnTo>
                    <a:lnTo>
                      <a:pt x="134516" y="97383"/>
                    </a:lnTo>
                    <a:lnTo>
                      <a:pt x="129585" y="121009"/>
                    </a:lnTo>
                    <a:lnTo>
                      <a:pt x="113655" y="150921"/>
                    </a:lnTo>
                    <a:lnTo>
                      <a:pt x="99647" y="165860"/>
                    </a:lnTo>
                    <a:lnTo>
                      <a:pt x="57490" y="194499"/>
                    </a:lnTo>
                    <a:lnTo>
                      <a:pt x="55874" y="199933"/>
                    </a:lnTo>
                    <a:lnTo>
                      <a:pt x="58307" y="204725"/>
                    </a:lnTo>
                    <a:lnTo>
                      <a:pt x="63438" y="209090"/>
                    </a:lnTo>
                    <a:lnTo>
                      <a:pt x="81617" y="213940"/>
                    </a:lnTo>
                    <a:lnTo>
                      <a:pt x="144933" y="217309"/>
                    </a:lnTo>
                    <a:lnTo>
                      <a:pt x="200249" y="217719"/>
                    </a:lnTo>
                    <a:lnTo>
                      <a:pt x="239097" y="217790"/>
                    </a:lnTo>
                    <a:lnTo>
                      <a:pt x="273742" y="217820"/>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Freeform 19"/>
              <p:cNvSpPr/>
              <p:nvPr/>
            </p:nvSpPr>
            <p:spPr>
              <a:xfrm>
                <a:off x="7117264" y="5359005"/>
                <a:ext cx="1" cy="189514"/>
              </a:xfrm>
              <a:custGeom>
                <a:avLst/>
                <a:gdLst/>
                <a:ahLst/>
                <a:cxnLst/>
                <a:rect l="0" t="0" r="0" b="0"/>
                <a:pathLst>
                  <a:path w="1" h="189514">
                    <a:moveTo>
                      <a:pt x="0" y="0"/>
                    </a:moveTo>
                    <a:lnTo>
                      <a:pt x="0" y="58617"/>
                    </a:lnTo>
                    <a:lnTo>
                      <a:pt x="0" y="112791"/>
                    </a:lnTo>
                    <a:lnTo>
                      <a:pt x="0" y="162313"/>
                    </a:lnTo>
                    <a:lnTo>
                      <a:pt x="0" y="189513"/>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1" name="Freeform 20"/>
              <p:cNvSpPr/>
              <p:nvPr/>
            </p:nvSpPr>
            <p:spPr>
              <a:xfrm>
                <a:off x="7203795" y="5359005"/>
                <a:ext cx="133244" cy="221099"/>
              </a:xfrm>
              <a:custGeom>
                <a:avLst/>
                <a:gdLst/>
                <a:ahLst/>
                <a:cxnLst/>
                <a:rect l="0" t="0" r="0" b="0"/>
                <a:pathLst>
                  <a:path w="133244" h="221099">
                    <a:moveTo>
                      <a:pt x="102982" y="0"/>
                    </a:moveTo>
                    <a:lnTo>
                      <a:pt x="44365" y="0"/>
                    </a:lnTo>
                    <a:lnTo>
                      <a:pt x="9575" y="5589"/>
                    </a:lnTo>
                    <a:lnTo>
                      <a:pt x="3276" y="10745"/>
                    </a:lnTo>
                    <a:lnTo>
                      <a:pt x="246" y="17692"/>
                    </a:lnTo>
                    <a:lnTo>
                      <a:pt x="0" y="34769"/>
                    </a:lnTo>
                    <a:lnTo>
                      <a:pt x="3790" y="54058"/>
                    </a:lnTo>
                    <a:lnTo>
                      <a:pt x="9948" y="59435"/>
                    </a:lnTo>
                    <a:lnTo>
                      <a:pt x="18732" y="61850"/>
                    </a:lnTo>
                    <a:lnTo>
                      <a:pt x="77459" y="65337"/>
                    </a:lnTo>
                    <a:lnTo>
                      <a:pt x="104129" y="79930"/>
                    </a:lnTo>
                    <a:lnTo>
                      <a:pt x="119479" y="92456"/>
                    </a:lnTo>
                    <a:lnTo>
                      <a:pt x="127862" y="112061"/>
                    </a:lnTo>
                    <a:lnTo>
                      <a:pt x="133243" y="162775"/>
                    </a:lnTo>
                    <a:lnTo>
                      <a:pt x="127740" y="183869"/>
                    </a:lnTo>
                    <a:lnTo>
                      <a:pt x="122997" y="192769"/>
                    </a:lnTo>
                    <a:lnTo>
                      <a:pt x="108368" y="205778"/>
                    </a:lnTo>
                    <a:lnTo>
                      <a:pt x="90168" y="214289"/>
                    </a:lnTo>
                    <a:lnTo>
                      <a:pt x="50339" y="221098"/>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Freeform 21"/>
              <p:cNvSpPr/>
              <p:nvPr/>
            </p:nvSpPr>
            <p:spPr>
              <a:xfrm>
                <a:off x="7433119" y="5337948"/>
                <a:ext cx="1" cy="189514"/>
              </a:xfrm>
              <a:custGeom>
                <a:avLst/>
                <a:gdLst/>
                <a:ahLst/>
                <a:cxnLst/>
                <a:rect l="0" t="0" r="0" b="0"/>
                <a:pathLst>
                  <a:path w="1" h="189514">
                    <a:moveTo>
                      <a:pt x="0" y="0"/>
                    </a:moveTo>
                    <a:lnTo>
                      <a:pt x="0" y="58617"/>
                    </a:lnTo>
                    <a:lnTo>
                      <a:pt x="0" y="112791"/>
                    </a:lnTo>
                    <a:lnTo>
                      <a:pt x="0" y="162313"/>
                    </a:lnTo>
                    <a:lnTo>
                      <a:pt x="0" y="189513"/>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Freeform 22"/>
              <p:cNvSpPr/>
              <p:nvPr/>
            </p:nvSpPr>
            <p:spPr>
              <a:xfrm>
                <a:off x="7507176" y="5359005"/>
                <a:ext cx="133770" cy="260223"/>
              </a:xfrm>
              <a:custGeom>
                <a:avLst/>
                <a:gdLst/>
                <a:ahLst/>
                <a:cxnLst/>
                <a:rect l="0" t="0" r="0" b="0"/>
                <a:pathLst>
                  <a:path w="133770" h="260223">
                    <a:moveTo>
                      <a:pt x="73342" y="31585"/>
                    </a:moveTo>
                    <a:lnTo>
                      <a:pt x="50985" y="31585"/>
                    </a:lnTo>
                    <a:lnTo>
                      <a:pt x="20314" y="42764"/>
                    </a:lnTo>
                    <a:lnTo>
                      <a:pt x="5711" y="57611"/>
                    </a:lnTo>
                    <a:lnTo>
                      <a:pt x="178" y="66483"/>
                    </a:lnTo>
                    <a:lnTo>
                      <a:pt x="0" y="73568"/>
                    </a:lnTo>
                    <a:lnTo>
                      <a:pt x="3390" y="79461"/>
                    </a:lnTo>
                    <a:lnTo>
                      <a:pt x="16516" y="89128"/>
                    </a:lnTo>
                    <a:lnTo>
                      <a:pt x="72729" y="113288"/>
                    </a:lnTo>
                    <a:lnTo>
                      <a:pt x="111403" y="144481"/>
                    </a:lnTo>
                    <a:lnTo>
                      <a:pt x="127253" y="170711"/>
                    </a:lnTo>
                    <a:lnTo>
                      <a:pt x="133769" y="206299"/>
                    </a:lnTo>
                    <a:lnTo>
                      <a:pt x="129054" y="226609"/>
                    </a:lnTo>
                    <a:lnTo>
                      <a:pt x="124521" y="235301"/>
                    </a:lnTo>
                    <a:lnTo>
                      <a:pt x="110126" y="248077"/>
                    </a:lnTo>
                    <a:lnTo>
                      <a:pt x="90860" y="256486"/>
                    </a:lnTo>
                    <a:lnTo>
                      <a:pt x="66700" y="260222"/>
                    </a:lnTo>
                    <a:lnTo>
                      <a:pt x="46604" y="255644"/>
                    </a:lnTo>
                    <a:lnTo>
                      <a:pt x="37968" y="251148"/>
                    </a:lnTo>
                    <a:lnTo>
                      <a:pt x="25255" y="236794"/>
                    </a:lnTo>
                    <a:lnTo>
                      <a:pt x="16875" y="217546"/>
                    </a:lnTo>
                    <a:lnTo>
                      <a:pt x="13327" y="181571"/>
                    </a:lnTo>
                    <a:lnTo>
                      <a:pt x="16643" y="159077"/>
                    </a:lnTo>
                    <a:lnTo>
                      <a:pt x="28255" y="140501"/>
                    </a:lnTo>
                    <a:lnTo>
                      <a:pt x="67101" y="103423"/>
                    </a:lnTo>
                    <a:lnTo>
                      <a:pt x="93330" y="86926"/>
                    </a:lnTo>
                    <a:lnTo>
                      <a:pt x="104842" y="70219"/>
                    </a:lnTo>
                    <a:lnTo>
                      <a:pt x="112311" y="35494"/>
                    </a:lnTo>
                    <a:lnTo>
                      <a:pt x="109849" y="26002"/>
                    </a:lnTo>
                    <a:lnTo>
                      <a:pt x="104699" y="18504"/>
                    </a:lnTo>
                    <a:lnTo>
                      <a:pt x="83870" y="0"/>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4" name="Freeform 23"/>
              <p:cNvSpPr/>
              <p:nvPr/>
            </p:nvSpPr>
            <p:spPr>
              <a:xfrm>
                <a:off x="7706860" y="5375499"/>
                <a:ext cx="178986" cy="179198"/>
              </a:xfrm>
              <a:custGeom>
                <a:avLst/>
                <a:gdLst/>
                <a:ahLst/>
                <a:cxnLst/>
                <a:rect l="0" t="0" r="0" b="0"/>
                <a:pathLst>
                  <a:path w="178986" h="179198">
                    <a:moveTo>
                      <a:pt x="0" y="15091"/>
                    </a:moveTo>
                    <a:lnTo>
                      <a:pt x="43963" y="437"/>
                    </a:lnTo>
                    <a:lnTo>
                      <a:pt x="63992" y="0"/>
                    </a:lnTo>
                    <a:lnTo>
                      <a:pt x="74247" y="1521"/>
                    </a:lnTo>
                    <a:lnTo>
                      <a:pt x="82253" y="6044"/>
                    </a:lnTo>
                    <a:lnTo>
                      <a:pt x="94269" y="20429"/>
                    </a:lnTo>
                    <a:lnTo>
                      <a:pt x="102021" y="53848"/>
                    </a:lnTo>
                    <a:lnTo>
                      <a:pt x="98729" y="87796"/>
                    </a:lnTo>
                    <a:lnTo>
                      <a:pt x="84755" y="120082"/>
                    </a:lnTo>
                    <a:lnTo>
                      <a:pt x="45362" y="168867"/>
                    </a:lnTo>
                    <a:lnTo>
                      <a:pt x="45449" y="173761"/>
                    </a:lnTo>
                    <a:lnTo>
                      <a:pt x="50187" y="177023"/>
                    </a:lnTo>
                    <a:lnTo>
                      <a:pt x="58024" y="179197"/>
                    </a:lnTo>
                    <a:lnTo>
                      <a:pt x="91412" y="176669"/>
                    </a:lnTo>
                    <a:lnTo>
                      <a:pt x="146959" y="162047"/>
                    </a:lnTo>
                    <a:lnTo>
                      <a:pt x="178985" y="151962"/>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5" name="Freeform 24"/>
              <p:cNvSpPr/>
              <p:nvPr/>
            </p:nvSpPr>
            <p:spPr>
              <a:xfrm>
                <a:off x="7938487" y="5306362"/>
                <a:ext cx="10529" cy="242157"/>
              </a:xfrm>
              <a:custGeom>
                <a:avLst/>
                <a:gdLst/>
                <a:ahLst/>
                <a:cxnLst/>
                <a:rect l="0" t="0" r="0" b="0"/>
                <a:pathLst>
                  <a:path w="10529" h="242157">
                    <a:moveTo>
                      <a:pt x="0" y="0"/>
                    </a:moveTo>
                    <a:lnTo>
                      <a:pt x="0" y="58617"/>
                    </a:lnTo>
                    <a:lnTo>
                      <a:pt x="1170" y="111622"/>
                    </a:lnTo>
                    <a:lnTo>
                      <a:pt x="9065" y="173493"/>
                    </a:lnTo>
                    <a:lnTo>
                      <a:pt x="10335" y="229879"/>
                    </a:lnTo>
                    <a:lnTo>
                      <a:pt x="10528" y="242156"/>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27" name="Freeform 26"/>
            <p:cNvSpPr/>
            <p:nvPr/>
          </p:nvSpPr>
          <p:spPr>
            <a:xfrm>
              <a:off x="6685595" y="5411647"/>
              <a:ext cx="20809" cy="231628"/>
            </a:xfrm>
            <a:custGeom>
              <a:avLst/>
              <a:gdLst/>
              <a:ahLst/>
              <a:cxnLst/>
              <a:rect l="0" t="0" r="0" b="0"/>
              <a:pathLst>
                <a:path w="20809" h="231628">
                  <a:moveTo>
                    <a:pt x="0" y="0"/>
                  </a:moveTo>
                  <a:lnTo>
                    <a:pt x="14655" y="53028"/>
                  </a:lnTo>
                  <a:lnTo>
                    <a:pt x="19794" y="103238"/>
                  </a:lnTo>
                  <a:lnTo>
                    <a:pt x="20808" y="158217"/>
                  </a:lnTo>
                  <a:lnTo>
                    <a:pt x="12703" y="221370"/>
                  </a:lnTo>
                  <a:lnTo>
                    <a:pt x="10529" y="231627"/>
                  </a:lnTo>
                </a:path>
              </a:pathLst>
            </a:custGeom>
            <a:ln w="38100" cap="flat" cmpd="sng" algn="ctr">
              <a:solidFill>
                <a:srgbClr val="00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846</Words>
  <Application>Microsoft Office PowerPoint</Application>
  <PresentationFormat>Custom</PresentationFormat>
  <Paragraphs>136</Paragraphs>
  <Slides>10</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10</vt:i4>
      </vt:variant>
    </vt:vector>
  </HeadingPairs>
  <TitlesOfParts>
    <vt:vector size="24" baseType="lpstr">
      <vt:lpstr>Arial</vt:lpstr>
      <vt:lpstr>Calibri - 28</vt:lpstr>
      <vt:lpstr>Symbol - 28</vt:lpstr>
      <vt:lpstr>Calibri - 26</vt:lpstr>
      <vt:lpstr>Calibri - 24</vt:lpstr>
      <vt:lpstr>Comic Sans MS - 24</vt:lpstr>
      <vt:lpstr>Calibri - 20</vt:lpstr>
      <vt:lpstr>Symbol - 20</vt:lpstr>
      <vt:lpstr>Verdana - 16</vt:lpstr>
      <vt:lpstr>Times New Roman - 16</vt:lpstr>
      <vt:lpstr>Calibri</vt:lpstr>
      <vt:lpstr>Calibri - 18</vt:lpstr>
      <vt:lpstr>Symbol - 18</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jscott</dc:creator>
  <cp:lastModifiedBy>jscott</cp:lastModifiedBy>
  <cp:revision>2</cp:revision>
  <dcterms:created xsi:type="dcterms:W3CDTF">2016-02-04T16:39:25Z</dcterms:created>
  <dcterms:modified xsi:type="dcterms:W3CDTF">2016-02-04T16:46:16Z</dcterms:modified>
</cp:coreProperties>
</file>