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handoutMasterIdLst>
    <p:handoutMasterId r:id="rId44"/>
  </p:handoutMasterIdLst>
  <p:sldIdLst>
    <p:sldId id="262" r:id="rId2"/>
    <p:sldId id="256" r:id="rId3"/>
    <p:sldId id="258" r:id="rId4"/>
    <p:sldId id="296" r:id="rId5"/>
    <p:sldId id="260" r:id="rId6"/>
    <p:sldId id="261" r:id="rId7"/>
    <p:sldId id="264" r:id="rId8"/>
    <p:sldId id="263" r:id="rId9"/>
    <p:sldId id="259" r:id="rId10"/>
    <p:sldId id="25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75" autoAdjust="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90525-C529-4E37-A05F-1EC3596E4707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DAA62-03ED-47F4-BBE2-6C6A9DDB6C1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47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C1C2-9824-4F0F-A3AF-AB1E747042A8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70A8E-90CB-4581-A5AE-095E5F9171E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00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0A8E-90CB-4581-A5AE-095E5F9171EB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44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GB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3746-C61C-4233-B0BF-7D672CF8E57D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91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3746-C61C-4233-B0BF-7D672CF8E57D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851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0A8E-90CB-4581-A5AE-095E5F9171E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44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70A8E-90CB-4581-A5AE-095E5F9171E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44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3746-C61C-4233-B0BF-7D672CF8E57D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17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3746-C61C-4233-B0BF-7D672CF8E57D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199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3746-C61C-4233-B0BF-7D672CF8E57D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807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3746-C61C-4233-B0BF-7D672CF8E57D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68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3746-C61C-4233-B0BF-7D672CF8E57D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17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3746-C61C-4233-B0BF-7D672CF8E57D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75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670F7-3383-426F-AC1D-3BCE787773C9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7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47670F7-3383-426F-AC1D-3BCE787773C9}" type="datetimeFigureOut">
              <a:rPr lang="en-GB" smtClean="0"/>
              <a:pPr/>
              <a:t>27/09/2016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2AF6B93-3AD9-4EB7-AD71-876BA55FF86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\\2006srv001\MediaGallery$\Photos\123\Year%202\2SC%202016-17\CIMG8782.AV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0440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The aims of our curriculum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842448" cy="4471392"/>
          </a:xfrm>
        </p:spPr>
        <p:txBody>
          <a:bodyPr>
            <a:noAutofit/>
          </a:bodyPr>
          <a:lstStyle/>
          <a:p>
            <a:r>
              <a:rPr lang="en-GB" dirty="0" smtClean="0"/>
              <a:t>Every child understands there is no limit to their potential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Every child will receive an excellent all-round education, through an inspiring, purposeful, enriched curriculum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Every child will be provided with the foundations to face the various challenges of life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Every child is an integral part of our community and shares its values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0775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224136" cy="612068"/>
          </a:xfrm>
          <a:prstGeom prst="rect">
            <a:avLst/>
          </a:prstGeom>
        </p:spPr>
      </p:pic>
      <p:pic>
        <p:nvPicPr>
          <p:cNvPr id="6" name="docs-internal-guid-c0056d0d-d2f8-a89b-a140-8860901eb343" descr="https://lh5.googleusercontent.com/Jxyj3jUwd9oSKPqSyeQgA8SdAwoer__iOSgBlrD6NCYuO6-NTdfHOhrbL5xrngkChViUiqXHlHpjWczPYTIgDStDgSUkCx48uPaNWMrcD7bGcolHKAHbmZj77tV8HowaDM92D_FUqQ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25913"/>
            <a:ext cx="504056" cy="6359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my child do?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00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en-GB" dirty="0"/>
              <a:t> SUCCEED</a:t>
            </a:r>
          </a:p>
          <a:p>
            <a:pPr lvl="1" fontAlgn="t"/>
            <a:r>
              <a:rPr lang="en-GB" dirty="0"/>
              <a:t>I have represented the school or community in a sporting, cultural or academic </a:t>
            </a:r>
            <a:r>
              <a:rPr lang="en-GB" dirty="0" smtClean="0"/>
              <a:t>event</a:t>
            </a:r>
          </a:p>
          <a:p>
            <a:pPr lvl="1" fontAlgn="t"/>
            <a:r>
              <a:rPr lang="en-GB" dirty="0" smtClean="0"/>
              <a:t>played </a:t>
            </a:r>
            <a:r>
              <a:rPr lang="en-GB" dirty="0"/>
              <a:t>sport for school or club/ performed in a play / sung in a concert / </a:t>
            </a:r>
          </a:p>
          <a:p>
            <a:pPr fontAlgn="t"/>
            <a:r>
              <a:rPr lang="en-GB" dirty="0"/>
              <a:t>HELP OTHERS</a:t>
            </a:r>
          </a:p>
          <a:p>
            <a:pPr lvl="1" fontAlgn="t"/>
            <a:r>
              <a:rPr lang="en-GB" dirty="0"/>
              <a:t>I have volunteered my time to support a school or community </a:t>
            </a:r>
            <a:r>
              <a:rPr lang="en-GB" dirty="0" smtClean="0"/>
              <a:t>project </a:t>
            </a:r>
          </a:p>
          <a:p>
            <a:pPr lvl="1" fontAlgn="t"/>
            <a:r>
              <a:rPr lang="en-GB" dirty="0" smtClean="0"/>
              <a:t>offered </a:t>
            </a:r>
            <a:r>
              <a:rPr lang="en-GB" dirty="0"/>
              <a:t>help with something without being asked/ helped my parents around the home/ been a y6 monitor</a:t>
            </a:r>
          </a:p>
          <a:p>
            <a:pPr fontAlgn="t"/>
            <a:r>
              <a:rPr lang="en-GB" dirty="0"/>
              <a:t>INSPIRE</a:t>
            </a:r>
          </a:p>
          <a:p>
            <a:pPr lvl="1" fontAlgn="t"/>
            <a:r>
              <a:rPr lang="en-GB" dirty="0"/>
              <a:t>I have led an aspect of school </a:t>
            </a:r>
            <a:r>
              <a:rPr lang="en-GB" dirty="0" smtClean="0"/>
              <a:t>life </a:t>
            </a:r>
          </a:p>
          <a:p>
            <a:pPr lvl="1" fontAlgn="t"/>
            <a:r>
              <a:rPr lang="en-GB" dirty="0" smtClean="0"/>
              <a:t>regularly </a:t>
            </a:r>
            <a:r>
              <a:rPr lang="en-GB" dirty="0"/>
              <a:t>helped your talking partner improve their work/ lead a lunchtime club/ been a wet play monitor/ been a lunchtime play leader/ junior librarian</a:t>
            </a:r>
          </a:p>
          <a:p>
            <a:pPr fontAlgn="t"/>
            <a:r>
              <a:rPr lang="en-GB" dirty="0"/>
              <a:t>NEVER GIVE UP</a:t>
            </a:r>
          </a:p>
          <a:p>
            <a:pPr lvl="1" fontAlgn="t"/>
            <a:r>
              <a:rPr lang="en-GB" dirty="0"/>
              <a:t>I have overcome a challenging situation or achieved something I thought unachievable in my school, social or personal life  </a:t>
            </a:r>
            <a:endParaRPr lang="en-GB" dirty="0" smtClean="0"/>
          </a:p>
          <a:p>
            <a:pPr lvl="1" fontAlgn="t"/>
            <a:r>
              <a:rPr lang="en-GB" dirty="0" smtClean="0"/>
              <a:t>shyness/social </a:t>
            </a:r>
            <a:r>
              <a:rPr lang="en-GB" dirty="0"/>
              <a:t>anxiety/lack of fitness/academic/independence/life skills</a:t>
            </a:r>
          </a:p>
          <a:p>
            <a:pPr fontAlgn="t"/>
            <a:r>
              <a:rPr lang="en-GB" dirty="0"/>
              <a:t>ENGAGE</a:t>
            </a:r>
          </a:p>
          <a:p>
            <a:pPr lvl="1" fontAlgn="t"/>
            <a:r>
              <a:rPr lang="en-GB" dirty="0"/>
              <a:t>I achieved something outside of school that I was inspired to do by the school </a:t>
            </a:r>
            <a:r>
              <a:rPr lang="en-GB" dirty="0" smtClean="0"/>
              <a:t>curriculum</a:t>
            </a:r>
          </a:p>
          <a:p>
            <a:pPr lvl="1" fontAlgn="t"/>
            <a:r>
              <a:rPr lang="en-GB" dirty="0" smtClean="0"/>
              <a:t>personal </a:t>
            </a:r>
            <a:r>
              <a:rPr lang="en-GB" dirty="0"/>
              <a:t>research/joined a sporting club/created something based on school </a:t>
            </a:r>
            <a:r>
              <a:rPr lang="en-GB" dirty="0" smtClean="0"/>
              <a:t>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8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5000">
        <p:circle/>
      </p:transition>
    </mc:Choice>
    <mc:Fallback xmlns="">
      <p:transition spd="slow" advTm="3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543800" cy="1727448"/>
          </a:xfrm>
        </p:spPr>
        <p:txBody>
          <a:bodyPr>
            <a:normAutofit/>
          </a:bodyPr>
          <a:lstStyle/>
          <a:p>
            <a:pPr algn="ctr"/>
            <a:r>
              <a:rPr lang="en-GB" sz="6600" dirty="0" smtClean="0"/>
              <a:t>Talk for Writing</a:t>
            </a:r>
            <a:endParaRPr lang="en-GB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0775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224136" cy="612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58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is Talk for Writing?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6712"/>
            <a:ext cx="7543800" cy="4327376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</a:rPr>
              <a:t>Method for teaching writing</a:t>
            </a:r>
          </a:p>
          <a:p>
            <a:pPr lvl="0">
              <a:spcBef>
                <a:spcPts val="0"/>
              </a:spcBef>
              <a:buNone/>
            </a:pPr>
            <a:endParaRPr lang="en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</a:rPr>
              <a:t>Used throughout the school as primary method for teaching writing</a:t>
            </a:r>
          </a:p>
          <a:p>
            <a:pPr lvl="0">
              <a:spcBef>
                <a:spcPts val="0"/>
              </a:spcBef>
              <a:buNone/>
            </a:pPr>
            <a:endParaRPr lang="en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</a:rPr>
              <a:t>Based on idea that children need to embed knowledge of language, sentence structure and knowle</a:t>
            </a:r>
            <a:r>
              <a:rPr lang="en-GB" dirty="0" smtClean="0">
                <a:solidFill>
                  <a:srgbClr val="000000"/>
                </a:solidFill>
              </a:rPr>
              <a:t>d</a:t>
            </a:r>
            <a:r>
              <a:rPr lang="en" dirty="0" smtClean="0">
                <a:solidFill>
                  <a:srgbClr val="000000"/>
                </a:solidFill>
              </a:rPr>
              <a:t>ge of other non-fiction text types before applying it </a:t>
            </a:r>
          </a:p>
          <a:p>
            <a:pPr lvl="0">
              <a:spcBef>
                <a:spcPts val="0"/>
              </a:spcBef>
              <a:buNone/>
            </a:pPr>
            <a:endParaRPr lang="en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</a:rPr>
              <a:t>As much as possible, links to other curriculum areas</a:t>
            </a:r>
          </a:p>
          <a:p>
            <a:pPr lvl="0">
              <a:spcBef>
                <a:spcPts val="0"/>
              </a:spcBef>
              <a:buNone/>
            </a:pPr>
            <a:endParaRPr lang="en" dirty="0">
              <a:solidFill>
                <a:srgbClr val="000000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000000"/>
                </a:solidFill>
              </a:rPr>
              <a:t>Sits alongside high quality phonics teaching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0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0440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842448" cy="4471392"/>
          </a:xfrm>
        </p:spPr>
        <p:txBody>
          <a:bodyPr>
            <a:noAutofit/>
          </a:bodyPr>
          <a:lstStyle/>
          <a:p>
            <a:r>
              <a:rPr lang="en-GB" sz="1800" dirty="0" smtClean="0"/>
              <a:t>3 Main Phases- The 3 ‘I’s-  Imitation, Innovation, Independent Application</a:t>
            </a:r>
          </a:p>
          <a:p>
            <a:pPr marL="0" indent="0">
              <a:buNone/>
            </a:pPr>
            <a:r>
              <a:rPr lang="en-GB" sz="1800" b="1" dirty="0" smtClean="0"/>
              <a:t>Imitation</a:t>
            </a:r>
            <a:endParaRPr lang="en-GB" sz="1800" b="1" dirty="0"/>
          </a:p>
          <a:p>
            <a:r>
              <a:rPr lang="en-GB" sz="1800" dirty="0" smtClean="0"/>
              <a:t>Begins with a  ‘Cold Task’- Used to inform choice of text and what is taught for the next few weeks</a:t>
            </a:r>
          </a:p>
          <a:p>
            <a:r>
              <a:rPr lang="en-GB" sz="1800" dirty="0" smtClean="0"/>
              <a:t>Teachers choose a text which contains sentence structures and language to move on children’s learning</a:t>
            </a:r>
          </a:p>
          <a:p>
            <a:r>
              <a:rPr lang="en-GB" sz="1800" dirty="0" smtClean="0"/>
              <a:t>Children learn text off by heart using a text map and actions</a:t>
            </a:r>
          </a:p>
          <a:p>
            <a:r>
              <a:rPr lang="en-GB" sz="1800" dirty="0" smtClean="0"/>
              <a:t>Spend some time reading text as a class, developing comprehension skills </a:t>
            </a:r>
          </a:p>
          <a:p>
            <a:r>
              <a:rPr lang="en-GB" sz="1800" dirty="0" smtClean="0"/>
              <a:t>Look more closely at key words and phrases within the text</a:t>
            </a:r>
          </a:p>
          <a:p>
            <a:r>
              <a:rPr lang="en-GB" sz="1800" dirty="0" smtClean="0"/>
              <a:t>Create a class ‘toolkit’ of features </a:t>
            </a:r>
          </a:p>
          <a:p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33508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 Map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5736" y="1412776"/>
            <a:ext cx="4608512" cy="3456384"/>
          </a:xfrm>
        </p:spPr>
      </p:pic>
    </p:spTree>
    <p:extLst>
      <p:ext uri="{BB962C8B-B14F-4D97-AF65-F5344CB8AC3E}">
        <p14:creationId xmlns:p14="http://schemas.microsoft.com/office/powerpoint/2010/main" val="304786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the 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 action="ppaction://hlinkfile"/>
              </a:rPr>
              <a:t>M:\Photos\123\Year 2\2SC 2016-17\CIMG8782.AVI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21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Innovation</a:t>
            </a:r>
          </a:p>
          <a:p>
            <a:r>
              <a:rPr lang="en-GB" dirty="0" smtClean="0"/>
              <a:t>Children work with the original text</a:t>
            </a:r>
          </a:p>
          <a:p>
            <a:r>
              <a:rPr lang="en-GB" dirty="0" smtClean="0"/>
              <a:t>Class work together to innovate the text- can be done in a number of ways- Simple switches ( </a:t>
            </a:r>
            <a:r>
              <a:rPr lang="en-GB" dirty="0" err="1" smtClean="0"/>
              <a:t>eg</a:t>
            </a:r>
            <a:r>
              <a:rPr lang="en-GB" dirty="0" smtClean="0"/>
              <a:t>: changing character names), changing language choices, writing from a different perspective, expanding one part of the text.</a:t>
            </a:r>
          </a:p>
          <a:p>
            <a:r>
              <a:rPr lang="en-GB" dirty="0" smtClean="0"/>
              <a:t>Teachers draw on other high quality texts to model</a:t>
            </a:r>
          </a:p>
          <a:p>
            <a:r>
              <a:rPr lang="en-GB" dirty="0" smtClean="0"/>
              <a:t>Writing is modelled by the teacher with children adding ideas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74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How does it work?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Independent Application</a:t>
            </a:r>
          </a:p>
          <a:p>
            <a:pPr marL="0" indent="0">
              <a:buNone/>
            </a:pPr>
            <a:r>
              <a:rPr lang="en-GB" dirty="0" smtClean="0"/>
              <a:t>Final stage</a:t>
            </a:r>
          </a:p>
          <a:p>
            <a:pPr marL="0" indent="0">
              <a:buNone/>
            </a:pPr>
            <a:r>
              <a:rPr lang="en-GB" dirty="0" smtClean="0"/>
              <a:t>Children apply what they have learnt in a piece of independent writing</a:t>
            </a:r>
          </a:p>
          <a:p>
            <a:pPr marL="0" indent="0">
              <a:buNone/>
            </a:pPr>
            <a:r>
              <a:rPr lang="en-GB" dirty="0" smtClean="0"/>
              <a:t>Could be a piece of writing in another curriculum subject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96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>
            <a:normAutofit/>
          </a:bodyPr>
          <a:lstStyle/>
          <a:p>
            <a:r>
              <a:rPr lang="en-GB" dirty="0" smtClean="0"/>
              <a:t>Why Talk for Writing?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00"/>
          </a:xfrm>
        </p:spPr>
        <p:txBody>
          <a:bodyPr>
            <a:normAutofit/>
          </a:bodyPr>
          <a:lstStyle/>
          <a:p>
            <a:r>
              <a:rPr lang="en-GB" dirty="0" smtClean="0"/>
              <a:t>Aligns with school’s aim to provide children with powerful knowledge enabling success</a:t>
            </a:r>
          </a:p>
          <a:p>
            <a:r>
              <a:rPr lang="en-GB" dirty="0" smtClean="0"/>
              <a:t>Success rates in other schools have been high</a:t>
            </a:r>
          </a:p>
          <a:p>
            <a:r>
              <a:rPr lang="en-GB" dirty="0" smtClean="0"/>
              <a:t>Gives children confidence, particularly when writing at length</a:t>
            </a:r>
          </a:p>
          <a:p>
            <a:r>
              <a:rPr lang="en-GB" dirty="0" smtClean="0"/>
              <a:t>Allows children to learn higher level vocabulary and more challenging grammatical concepts in context</a:t>
            </a:r>
          </a:p>
          <a:p>
            <a:r>
              <a:rPr lang="en-GB" dirty="0" smtClean="0"/>
              <a:t>Improves children’s speech and language and story telling skills</a:t>
            </a:r>
          </a:p>
          <a:p>
            <a:r>
              <a:rPr lang="en-GB" dirty="0" smtClean="0"/>
              <a:t>Provides opportunities for children to regularly write at length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78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has the impact been?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00"/>
          </a:xfrm>
        </p:spPr>
        <p:txBody>
          <a:bodyPr>
            <a:normAutofit/>
          </a:bodyPr>
          <a:lstStyle/>
          <a:p>
            <a:r>
              <a:rPr lang="en-GB" dirty="0" smtClean="0"/>
              <a:t>Raised profile of writing across the school</a:t>
            </a:r>
          </a:p>
          <a:p>
            <a:r>
              <a:rPr lang="en-GB" dirty="0" smtClean="0"/>
              <a:t>End of KS Statutory test data- CPS above national figures for children working at Expected </a:t>
            </a:r>
            <a:r>
              <a:rPr lang="en-GB" dirty="0"/>
              <a:t>S</a:t>
            </a:r>
            <a:r>
              <a:rPr lang="en-GB" dirty="0" smtClean="0"/>
              <a:t>tandard and in Greater Depth towards expected standard</a:t>
            </a:r>
          </a:p>
          <a:p>
            <a:r>
              <a:rPr lang="en-GB" dirty="0" smtClean="0"/>
              <a:t>Quality of writing in other curriculum areas has improved as children apply 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2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543800" cy="1727448"/>
          </a:xfrm>
        </p:spPr>
        <p:txBody>
          <a:bodyPr>
            <a:normAutofit/>
          </a:bodyPr>
          <a:lstStyle/>
          <a:p>
            <a:r>
              <a:rPr lang="en-GB" sz="6600" dirty="0" smtClean="0"/>
              <a:t>Houses and S.H.I.N.E.</a:t>
            </a:r>
            <a:endParaRPr lang="en-GB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0775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224136" cy="612068"/>
          </a:xfrm>
          <a:prstGeom prst="rect">
            <a:avLst/>
          </a:prstGeom>
        </p:spPr>
      </p:pic>
      <p:pic>
        <p:nvPicPr>
          <p:cNvPr id="7" name="docs-internal-guid-c0056d0d-d2f8-a89b-a140-8860901eb343" descr="https://lh5.googleusercontent.com/Jxyj3jUwd9oSKPqSyeQgA8SdAwoer__iOSgBlrD6NCYuO6-NTdfHOhrbL5xrngkChViUiqXHlHpjWczPYTIgDStDgSUkCx48uPaNWMrcD7bGcolHKAHbmZj77tV8HowaDM92D_FUqQ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25913"/>
            <a:ext cx="504056" cy="63591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83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10400" cy="16002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Progress from cold to hot tasks</a:t>
            </a:r>
            <a:endParaRPr lang="en-GB" sz="44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04664"/>
            <a:ext cx="4752528" cy="4627279"/>
          </a:xfrm>
        </p:spPr>
      </p:pic>
    </p:spTree>
    <p:extLst>
      <p:ext uri="{BB962C8B-B14F-4D97-AF65-F5344CB8AC3E}">
        <p14:creationId xmlns:p14="http://schemas.microsoft.com/office/powerpoint/2010/main" val="14586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10400" cy="16002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Progress from cold to hot tasks</a:t>
            </a:r>
            <a:endParaRPr lang="en-GB" sz="44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8491" y="-387550"/>
            <a:ext cx="4831615" cy="6704076"/>
          </a:xfrm>
        </p:spPr>
      </p:pic>
    </p:spTree>
    <p:extLst>
      <p:ext uri="{BB962C8B-B14F-4D97-AF65-F5344CB8AC3E}">
        <p14:creationId xmlns:p14="http://schemas.microsoft.com/office/powerpoint/2010/main" val="10068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10400" cy="16002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Progress across the year</a:t>
            </a:r>
            <a:endParaRPr lang="en-GB" sz="4400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154"/>
            <a:ext cx="3600400" cy="5029232"/>
          </a:xfrm>
        </p:spPr>
      </p:pic>
    </p:spTree>
    <p:extLst>
      <p:ext uri="{BB962C8B-B14F-4D97-AF65-F5344CB8AC3E}">
        <p14:creationId xmlns:p14="http://schemas.microsoft.com/office/powerpoint/2010/main" val="22545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10400" cy="16002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Progress across the year</a:t>
            </a:r>
            <a:endParaRPr lang="en-GB" sz="4400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59715" y="136630"/>
            <a:ext cx="4432483" cy="6120682"/>
          </a:xfrm>
        </p:spPr>
      </p:pic>
    </p:spTree>
    <p:extLst>
      <p:ext uri="{BB962C8B-B14F-4D97-AF65-F5344CB8AC3E}">
        <p14:creationId xmlns:p14="http://schemas.microsoft.com/office/powerpoint/2010/main" val="41539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543800" cy="1727448"/>
          </a:xfrm>
        </p:spPr>
        <p:txBody>
          <a:bodyPr>
            <a:normAutofit/>
          </a:bodyPr>
          <a:lstStyle/>
          <a:p>
            <a:r>
              <a:rPr lang="en-GB" sz="6600" dirty="0" smtClean="0"/>
              <a:t>Maths at CPS</a:t>
            </a:r>
            <a:endParaRPr lang="en-GB" sz="6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80775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224136" cy="612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207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National Curriculum drives content</a:t>
            </a:r>
          </a:p>
          <a:p>
            <a:pPr lvl="1"/>
            <a:r>
              <a:rPr lang="en-GB" dirty="0" smtClean="0"/>
              <a:t>Fluent in fundamentals of maths</a:t>
            </a:r>
          </a:p>
          <a:p>
            <a:pPr lvl="1"/>
            <a:r>
              <a:rPr lang="en-GB" dirty="0" smtClean="0"/>
              <a:t>Reason Mathematically</a:t>
            </a:r>
          </a:p>
          <a:p>
            <a:pPr lvl="1"/>
            <a:r>
              <a:rPr lang="en-GB" dirty="0" smtClean="0"/>
              <a:t>Solve problems</a:t>
            </a:r>
          </a:p>
          <a:p>
            <a:r>
              <a:rPr lang="en-GB" dirty="0" smtClean="0"/>
              <a:t>Conceptual understanding and </a:t>
            </a:r>
            <a:r>
              <a:rPr lang="en-GB" dirty="0"/>
              <a:t>p</a:t>
            </a:r>
            <a:r>
              <a:rPr lang="en-GB" dirty="0" smtClean="0"/>
              <a:t>rocedural fluency</a:t>
            </a:r>
          </a:p>
          <a:p>
            <a:r>
              <a:rPr lang="en-GB" dirty="0" smtClean="0"/>
              <a:t>Objectives on the school website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06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Talks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Regularly used as an introduction to lessons</a:t>
            </a:r>
          </a:p>
          <a:p>
            <a:r>
              <a:rPr lang="en-GB" dirty="0" smtClean="0"/>
              <a:t>Gives children a chance to explore different methods to solve a problem</a:t>
            </a:r>
          </a:p>
          <a:p>
            <a:r>
              <a:rPr lang="en-GB" dirty="0" smtClean="0"/>
              <a:t>Children encouraged to explain their thinking</a:t>
            </a:r>
          </a:p>
          <a:p>
            <a:r>
              <a:rPr lang="en-GB" dirty="0" smtClean="0"/>
              <a:t>Children encouraged to question each other, disagree  and challenge </a:t>
            </a:r>
          </a:p>
          <a:p>
            <a:r>
              <a:rPr lang="en-GB" dirty="0" smtClean="0"/>
              <a:t>Teacher facilitates the 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67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talks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Maths problem on the board</a:t>
            </a:r>
          </a:p>
          <a:p>
            <a:r>
              <a:rPr lang="en-GB" dirty="0" smtClean="0"/>
              <a:t>Children indicate whether they have a solution and the number of methods that they are willing to share</a:t>
            </a:r>
          </a:p>
          <a:p>
            <a:r>
              <a:rPr lang="en-GB" dirty="0" smtClean="0"/>
              <a:t>Teacher takes responses and scribes for the children, adding their initials or name to their answer/method</a:t>
            </a:r>
          </a:p>
          <a:p>
            <a:r>
              <a:rPr lang="en-GB" dirty="0" smtClean="0"/>
              <a:t>Teacher does not highlight correct or incorrect responses</a:t>
            </a:r>
          </a:p>
          <a:p>
            <a:r>
              <a:rPr lang="en-GB" dirty="0" smtClean="0"/>
              <a:t>Children then given opportunity to discuss and challenge the answers and methods used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Number Talk – Key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Teacher to remain neutral when answers are </a:t>
            </a:r>
            <a:r>
              <a:rPr lang="en-GB" dirty="0" smtClean="0"/>
              <a:t>given</a:t>
            </a:r>
            <a:endParaRPr lang="en-GB" dirty="0"/>
          </a:p>
          <a:p>
            <a:pPr lvl="0"/>
            <a:r>
              <a:rPr lang="en-GB" dirty="0"/>
              <a:t>Children in control and asking/answering questions</a:t>
            </a:r>
          </a:p>
          <a:p>
            <a:pPr lvl="0"/>
            <a:r>
              <a:rPr lang="en-GB" dirty="0"/>
              <a:t>Peer assessment/peer coaching opportunities</a:t>
            </a:r>
          </a:p>
          <a:p>
            <a:pPr lvl="0"/>
            <a:r>
              <a:rPr lang="en-GB" dirty="0"/>
              <a:t>Praising ‘mistakes’ – interpreting them as opportunities for </a:t>
            </a:r>
            <a:r>
              <a:rPr lang="en-GB" dirty="0" smtClean="0"/>
              <a:t>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MiDiSiWi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Make it</a:t>
            </a:r>
          </a:p>
          <a:p>
            <a:r>
              <a:rPr lang="en-GB" dirty="0" smtClean="0"/>
              <a:t>Draw it</a:t>
            </a:r>
          </a:p>
          <a:p>
            <a:r>
              <a:rPr lang="en-GB" dirty="0" smtClean="0"/>
              <a:t>Say it</a:t>
            </a:r>
          </a:p>
          <a:p>
            <a:r>
              <a:rPr lang="en-GB" dirty="0" smtClean="0"/>
              <a:t>Write it</a:t>
            </a:r>
          </a:p>
          <a:p>
            <a:endParaRPr lang="en-GB" dirty="0"/>
          </a:p>
          <a:p>
            <a:r>
              <a:rPr lang="en-GB" dirty="0" smtClean="0"/>
              <a:t>A framework for introducing mathematical concepts and methods to children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23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3600" dirty="0" smtClean="0"/>
              <a:t>We have four Houses to match the CVC Houses:</a:t>
            </a:r>
          </a:p>
          <a:p>
            <a:r>
              <a:rPr lang="en-GB" sz="3600" dirty="0" smtClean="0"/>
              <a:t>Turing</a:t>
            </a:r>
          </a:p>
          <a:p>
            <a:r>
              <a:rPr lang="en-GB" sz="3600" dirty="0" smtClean="0"/>
              <a:t>Bronte</a:t>
            </a:r>
          </a:p>
          <a:p>
            <a:r>
              <a:rPr lang="en-GB" sz="3600" dirty="0" smtClean="0"/>
              <a:t>Sanger</a:t>
            </a:r>
          </a:p>
          <a:p>
            <a:r>
              <a:rPr lang="en-GB" sz="3600" dirty="0" smtClean="0"/>
              <a:t>Hargreaves </a:t>
            </a:r>
          </a:p>
          <a:p>
            <a:pPr lvl="0">
              <a:spcBef>
                <a:spcPts val="0"/>
              </a:spcBef>
              <a:buNone/>
            </a:pPr>
            <a:endParaRPr lang="en" dirty="0" smtClean="0">
              <a:solidFill>
                <a:srgbClr val="000000"/>
              </a:solidFill>
            </a:endParaRP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4225" b="5634"/>
          <a:stretch>
            <a:fillRect/>
          </a:stretch>
        </p:blipFill>
        <p:spPr bwMode="auto">
          <a:xfrm>
            <a:off x="4572000" y="1196752"/>
            <a:ext cx="421191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4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Make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Variety of real life and physical maths resources</a:t>
            </a:r>
          </a:p>
          <a:p>
            <a:endParaRPr lang="en-GB" dirty="0"/>
          </a:p>
        </p:txBody>
      </p:sp>
      <p:pic>
        <p:nvPicPr>
          <p:cNvPr id="1026" name="Picture 2" descr="\\tsclient\S\Staff Documents\SUBJECT LEADERSHIP\Maths\Resources 2016\MIDISIWI photos\IMG_0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4158283" cy="311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32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 lang="en-GB" dirty="0" smtClean="0"/>
          </a:p>
          <a:p>
            <a:r>
              <a:rPr lang="en-GB" dirty="0" smtClean="0"/>
              <a:t>Create a visual representation of the concept or calculation</a:t>
            </a:r>
            <a:endParaRPr lang="en-GB" dirty="0"/>
          </a:p>
        </p:txBody>
      </p:sp>
      <p:pic>
        <p:nvPicPr>
          <p:cNvPr id="2050" name="Picture 2" descr="\\tsclient\S\Staff Documents\SUBJECT LEADERSHIP\Maths\Resources 2016\MIDISIWI photos\IMG_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32856"/>
            <a:ext cx="3462982" cy="346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6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Say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Children discuss the calculation/concept</a:t>
            </a:r>
          </a:p>
          <a:p>
            <a:r>
              <a:rPr lang="en-GB" dirty="0" smtClean="0"/>
              <a:t>They talk it through, explain and reason with it</a:t>
            </a:r>
            <a:endParaRPr lang="en-GB" dirty="0"/>
          </a:p>
        </p:txBody>
      </p:sp>
      <p:pic>
        <p:nvPicPr>
          <p:cNvPr id="3074" name="Picture 2" descr="C:\Users\dmorel.ccr\AppData\Local\Microsoft\Windows\Temporary Internet Files\Content.IE5\RL904NUY\btyooebtl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48372"/>
            <a:ext cx="3179845" cy="238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where the children write the calculation or problem down and carry the calculation through</a:t>
            </a:r>
          </a:p>
          <a:p>
            <a:r>
              <a:rPr lang="en-GB" dirty="0" smtClean="0"/>
              <a:t>This might include a ‘formal’ written method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3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7200" dirty="0" smtClean="0"/>
              <a:t>What are the best ways of supporting my child at home?</a:t>
            </a:r>
            <a:endParaRPr lang="en-GB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9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Ways to support: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Supporting learning at home</a:t>
            </a:r>
          </a:p>
          <a:p>
            <a:r>
              <a:rPr lang="en-GB" dirty="0" smtClean="0"/>
              <a:t>Effective home – school communication</a:t>
            </a:r>
          </a:p>
          <a:p>
            <a:r>
              <a:rPr lang="en-GB" dirty="0" smtClean="0"/>
              <a:t>Supporting your child to take part in extra – curricular activities</a:t>
            </a:r>
          </a:p>
          <a:p>
            <a:r>
              <a:rPr lang="en-GB" dirty="0" smtClean="0"/>
              <a:t>Supporting the school through PTCA and the Governing Body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6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Supporting Learning at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r>
              <a:rPr lang="en-GB" dirty="0" smtClean="0"/>
              <a:t>Read with your child …</a:t>
            </a:r>
          </a:p>
          <a:p>
            <a:pPr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   </a:t>
            </a:r>
          </a:p>
          <a:p>
            <a:endParaRPr lang="en-GB" dirty="0"/>
          </a:p>
          <a:p>
            <a:pPr>
              <a:buNone/>
            </a:pPr>
            <a:r>
              <a:rPr lang="en-GB" dirty="0" smtClean="0"/>
              <a:t>                                        whatever age they are!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Basic Skills Information Evenings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Reception to Y2: 	Wednesday 9</a:t>
            </a:r>
            <a:r>
              <a:rPr lang="en-GB" baseline="30000" dirty="0" smtClean="0"/>
              <a:t>th</a:t>
            </a:r>
            <a:r>
              <a:rPr lang="en-GB" dirty="0" smtClean="0"/>
              <a:t> November</a:t>
            </a:r>
          </a:p>
          <a:p>
            <a:r>
              <a:rPr lang="en-GB" dirty="0" smtClean="0"/>
              <a:t>Y3 to Y6:		Wednesday 16</a:t>
            </a:r>
            <a:r>
              <a:rPr lang="en-GB" baseline="30000" dirty="0" smtClean="0"/>
              <a:t>th</a:t>
            </a:r>
            <a:r>
              <a:rPr lang="en-GB" dirty="0" smtClean="0"/>
              <a:t> November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8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LRC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 child can take one book home at a time from the LRC.</a:t>
            </a:r>
          </a:p>
          <a:p>
            <a:r>
              <a:rPr lang="en-GB" dirty="0" smtClean="0"/>
              <a:t>Children can change their books during their timetabled class slot.</a:t>
            </a:r>
          </a:p>
        </p:txBody>
      </p:sp>
    </p:spTree>
    <p:extLst>
      <p:ext uri="{BB962C8B-B14F-4D97-AF65-F5344CB8AC3E}">
        <p14:creationId xmlns:p14="http://schemas.microsoft.com/office/powerpoint/2010/main" val="285034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LRC Opening Times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Monday 12:30 – 1:00 – Open to all</a:t>
            </a:r>
          </a:p>
          <a:p>
            <a:r>
              <a:rPr lang="en-GB" dirty="0" smtClean="0"/>
              <a:t>Tuesday 12:30 – 1:00 – Years 1 and 2</a:t>
            </a:r>
          </a:p>
          <a:p>
            <a:r>
              <a:rPr lang="en-GB" dirty="0" smtClean="0"/>
              <a:t>Wednesday 12:30 – 1:00 – Years 3 and 4</a:t>
            </a:r>
          </a:p>
          <a:p>
            <a:r>
              <a:rPr lang="en-GB" dirty="0" smtClean="0"/>
              <a:t>Thursday 12:30 – 1:00 – Open to all</a:t>
            </a:r>
          </a:p>
          <a:p>
            <a:r>
              <a:rPr lang="en-GB" dirty="0" smtClean="0"/>
              <a:t>Friday 12:30 – 1:00 Years 5 and 6</a:t>
            </a:r>
          </a:p>
          <a:p>
            <a:endParaRPr lang="en-GB" dirty="0"/>
          </a:p>
          <a:p>
            <a:r>
              <a:rPr lang="en-GB" dirty="0" smtClean="0"/>
              <a:t>Thursday 3:10 – 3:40 – For children accompanied by an adult.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47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770440" cy="1600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Benefits of the House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842448" cy="4471392"/>
          </a:xfrm>
        </p:spPr>
        <p:txBody>
          <a:bodyPr>
            <a:noAutofit/>
          </a:bodyPr>
          <a:lstStyle/>
          <a:p>
            <a:r>
              <a:rPr lang="en-GB" sz="1800" dirty="0" smtClean="0"/>
              <a:t>Allows cross phase integration in and beyond the school</a:t>
            </a:r>
          </a:p>
          <a:p>
            <a:r>
              <a:rPr lang="en-GB" sz="1800" dirty="0" smtClean="0"/>
              <a:t>A supportive environment for younger pupils to be guided by others</a:t>
            </a:r>
          </a:p>
          <a:p>
            <a:r>
              <a:rPr lang="en-GB" sz="1800" dirty="0" smtClean="0"/>
              <a:t>Gives pupils a chance to step up and take on a greater role within the school</a:t>
            </a:r>
          </a:p>
          <a:p>
            <a:r>
              <a:rPr lang="en-GB" sz="1800" dirty="0" smtClean="0"/>
              <a:t>An even greater sense of community (a community within our school community)</a:t>
            </a:r>
          </a:p>
          <a:p>
            <a:r>
              <a:rPr lang="en-GB" sz="1800" dirty="0" smtClean="0"/>
              <a:t>Equal opportunities and encouragement to realise an individual’s full potential</a:t>
            </a:r>
          </a:p>
          <a:p>
            <a:r>
              <a:rPr lang="en-GB" sz="1800" dirty="0" smtClean="0"/>
              <a:t>Building of an individual’s strengths within a group and bonds with other pupils of all ages</a:t>
            </a:r>
          </a:p>
          <a:p>
            <a:r>
              <a:rPr lang="en-GB" sz="1800" dirty="0" smtClean="0"/>
              <a:t>Peer support to develop friendships and improve behaviour </a:t>
            </a:r>
          </a:p>
          <a:p>
            <a:r>
              <a:rPr lang="en-GB" sz="1800" dirty="0" smtClean="0"/>
              <a:t>Promotion of the ‘student voice’, student responsibility, team skills, leadership skills and co-operation</a:t>
            </a:r>
          </a:p>
          <a:p>
            <a:r>
              <a:rPr lang="en-GB" sz="1800" dirty="0" smtClean="0"/>
              <a:t>Extra-curricular activities which enrich, broaden and round off the experiences for our pupils</a:t>
            </a:r>
          </a:p>
          <a:p>
            <a:r>
              <a:rPr lang="en-GB" sz="1800" dirty="0" smtClean="0"/>
              <a:t>Development of personal and social skills and well being</a:t>
            </a:r>
          </a:p>
          <a:p>
            <a:r>
              <a:rPr lang="en-GB" sz="1800" dirty="0" smtClean="0"/>
              <a:t>Opportunity for pupils to develop deeper knowledge on chosen themes</a:t>
            </a:r>
          </a:p>
        </p:txBody>
      </p:sp>
    </p:spTree>
    <p:extLst>
      <p:ext uri="{BB962C8B-B14F-4D97-AF65-F5344CB8AC3E}">
        <p14:creationId xmlns:p14="http://schemas.microsoft.com/office/powerpoint/2010/main" val="29168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‘I can’t do it!’</a:t>
            </a:r>
          </a:p>
          <a:p>
            <a:pPr algn="ctr">
              <a:buNone/>
            </a:pPr>
            <a:endParaRPr lang="en-GB" dirty="0"/>
          </a:p>
          <a:p>
            <a:pPr algn="ctr">
              <a:buNone/>
            </a:pPr>
            <a:r>
              <a:rPr lang="en-GB" dirty="0" smtClean="0"/>
              <a:t>‘…yet’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3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Wider 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dirty="0" smtClean="0"/>
              <a:t>Talk with your child </a:t>
            </a:r>
          </a:p>
          <a:p>
            <a:pPr algn="ctr">
              <a:buNone/>
            </a:pPr>
            <a:r>
              <a:rPr lang="en-GB" dirty="0" smtClean="0"/>
              <a:t>Share your own interests</a:t>
            </a:r>
          </a:p>
          <a:p>
            <a:pPr algn="ctr">
              <a:buNone/>
            </a:pPr>
            <a:r>
              <a:rPr lang="en-GB" dirty="0" smtClean="0"/>
              <a:t>Make the most of the local area</a:t>
            </a:r>
          </a:p>
          <a:p>
            <a:pPr algn="ctr">
              <a:buNone/>
            </a:pPr>
            <a:r>
              <a:rPr lang="en-GB" dirty="0" smtClean="0"/>
              <a:t>Have fun together</a:t>
            </a:r>
          </a:p>
        </p:txBody>
      </p:sp>
    </p:spTree>
    <p:extLst>
      <p:ext uri="{BB962C8B-B14F-4D97-AF65-F5344CB8AC3E}">
        <p14:creationId xmlns:p14="http://schemas.microsoft.com/office/powerpoint/2010/main" val="5176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9938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All children and staff are allocated to Houses</a:t>
            </a:r>
          </a:p>
          <a:p>
            <a:r>
              <a:rPr lang="en-GB" dirty="0" smtClean="0"/>
              <a:t>We have matched siblings to the same Houses including those at CVC</a:t>
            </a:r>
          </a:p>
          <a:p>
            <a:r>
              <a:rPr lang="en-GB" dirty="0" smtClean="0"/>
              <a:t>We have two House captains and two House administrator for each House; they are selected from 456 - this year we </a:t>
            </a:r>
            <a:r>
              <a:rPr lang="en-GB" smtClean="0"/>
              <a:t>had 50 </a:t>
            </a:r>
            <a:r>
              <a:rPr lang="en-GB" dirty="0" smtClean="0"/>
              <a:t>applications</a:t>
            </a:r>
          </a:p>
          <a:p>
            <a:r>
              <a:rPr lang="en-GB" dirty="0" smtClean="0"/>
              <a:t>We have a weekly House assembly which is led by the House captains focusing on the school’s weekly themes linked to  the aims and visions of  our curriculum: community, perseverance, aim high  there are no limits</a:t>
            </a:r>
          </a:p>
          <a:p>
            <a:r>
              <a:rPr lang="en-GB" dirty="0" smtClean="0"/>
              <a:t>House points are given out for good behaviour/good work etc...</a:t>
            </a:r>
          </a:p>
          <a:p>
            <a:r>
              <a:rPr lang="en-GB" dirty="0" smtClean="0"/>
              <a:t>House Administrators count up the House points</a:t>
            </a:r>
          </a:p>
          <a:p>
            <a:r>
              <a:rPr lang="en-GB" dirty="0" smtClean="0"/>
              <a:t>Each week the winning House is announced in the celebration assembly and the House colours are displayed on the House trophy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98432" cy="16002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House days and competitions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543400"/>
          </a:xfrm>
        </p:spPr>
        <p:txBody>
          <a:bodyPr>
            <a:normAutofit/>
          </a:bodyPr>
          <a:lstStyle/>
          <a:p>
            <a:r>
              <a:rPr lang="en-GB" dirty="0" smtClean="0"/>
              <a:t>On House days all children from Reception to Year 6 work together.</a:t>
            </a:r>
          </a:p>
          <a:p>
            <a:r>
              <a:rPr lang="en-GB" dirty="0" smtClean="0"/>
              <a:t>Our first House day this term is focused on Roald Dahl’s 100</a:t>
            </a:r>
            <a:r>
              <a:rPr lang="en-GB" baseline="30000" dirty="0" smtClean="0"/>
              <a:t>th</a:t>
            </a:r>
            <a:r>
              <a:rPr lang="en-GB" dirty="0" smtClean="0"/>
              <a:t> birthday and then in the second half term our theme will be Anti-bullying </a:t>
            </a:r>
            <a:r>
              <a:rPr lang="en-GB" dirty="0"/>
              <a:t>and E-safety </a:t>
            </a:r>
          </a:p>
          <a:p>
            <a:r>
              <a:rPr lang="en-GB" dirty="0" smtClean="0"/>
              <a:t>We have competitions within the school  e.g. Easter Egg decorating and within the cluster e.g. </a:t>
            </a:r>
          </a:p>
          <a:p>
            <a:pPr marL="0" indent="0">
              <a:buNone/>
            </a:pPr>
            <a:r>
              <a:rPr lang="en-GB" dirty="0" smtClean="0"/>
              <a:t>     Year 6 challenge morning</a:t>
            </a:r>
          </a:p>
          <a:p>
            <a:r>
              <a:rPr lang="en-GB" dirty="0" smtClean="0"/>
              <a:t>House captains and administrators </a:t>
            </a:r>
          </a:p>
          <a:p>
            <a:pPr marL="0" indent="0">
              <a:buNone/>
            </a:pPr>
            <a:r>
              <a:rPr lang="en-GB" dirty="0" smtClean="0"/>
              <a:t>    take a leading role</a:t>
            </a:r>
            <a:endParaRPr lang="en-GB" dirty="0"/>
          </a:p>
        </p:txBody>
      </p:sp>
      <p:pic>
        <p:nvPicPr>
          <p:cNvPr id="2051" name="Picture 3" descr="IMG_25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84984"/>
            <a:ext cx="2808312" cy="210623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IMG_2566"/>
          <p:cNvPicPr>
            <a:picLocks noChangeAspect="1" noChangeArrowheads="1"/>
          </p:cNvPicPr>
          <p:nvPr/>
        </p:nvPicPr>
        <p:blipFill>
          <a:blip r:embed="rId2" cstate="print"/>
          <a:srcRect l="17241"/>
          <a:stretch>
            <a:fillRect/>
          </a:stretch>
        </p:blipFill>
        <p:spPr bwMode="auto">
          <a:xfrm rot="16200000">
            <a:off x="730286" y="789994"/>
            <a:ext cx="3600401" cy="326178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5" name="Picture 3" descr="IMG_2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48680"/>
            <a:ext cx="4013348" cy="301087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7" name="Picture 5" descr="IMG_2446 (Small)"/>
          <p:cNvPicPr>
            <a:picLocks noChangeAspect="1" noChangeArrowheads="1"/>
          </p:cNvPicPr>
          <p:nvPr/>
        </p:nvPicPr>
        <p:blipFill>
          <a:blip r:embed="rId4" cstate="print"/>
          <a:srcRect l="12500"/>
          <a:stretch>
            <a:fillRect/>
          </a:stretch>
        </p:blipFill>
        <p:spPr bwMode="auto">
          <a:xfrm>
            <a:off x="4716016" y="3645024"/>
            <a:ext cx="3491880" cy="29979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8" name="Picture 6" descr="CIMG77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57823"/>
            <a:ext cx="3867795" cy="290017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550477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74"/>
          <p:cNvSpPr txBox="1"/>
          <p:nvPr/>
        </p:nvSpPr>
        <p:spPr>
          <a:xfrm>
            <a:off x="5868144" y="494700"/>
            <a:ext cx="2880681" cy="5526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Montserrat"/>
              <a:buChar char="●"/>
            </a:pPr>
            <a:r>
              <a:rPr lang="en" sz="3200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lang="en" sz="3200" dirty="0">
                <a:latin typeface="Montserrat"/>
                <a:ea typeface="Montserrat"/>
                <a:cs typeface="Montserrat"/>
                <a:sym typeface="Montserrat"/>
              </a:rPr>
              <a:t>UCCEED</a:t>
            </a:r>
          </a:p>
          <a:p>
            <a:pPr lvl="0" rtl="0">
              <a:spcBef>
                <a:spcPts val="0"/>
              </a:spcBef>
              <a:buNone/>
            </a:pP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Montserrat"/>
              <a:buChar char="●"/>
            </a:pPr>
            <a:r>
              <a:rPr lang="en" sz="3200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lang="en" sz="3200" dirty="0">
                <a:latin typeface="Montserrat"/>
                <a:ea typeface="Montserrat"/>
                <a:cs typeface="Montserrat"/>
                <a:sym typeface="Montserrat"/>
              </a:rPr>
              <a:t>ELP OTHERS</a:t>
            </a:r>
          </a:p>
          <a:p>
            <a:pPr lvl="0" rtl="0">
              <a:spcBef>
                <a:spcPts val="0"/>
              </a:spcBef>
              <a:buNone/>
            </a:pP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Montserrat"/>
              <a:buChar char="●"/>
            </a:pPr>
            <a:r>
              <a:rPr lang="en" sz="3200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3200" dirty="0">
                <a:latin typeface="Montserrat"/>
                <a:ea typeface="Montserrat"/>
                <a:cs typeface="Montserrat"/>
                <a:sym typeface="Montserrat"/>
              </a:rPr>
              <a:t>NSPIRE</a:t>
            </a:r>
          </a:p>
          <a:p>
            <a:pPr lvl="0" rtl="0">
              <a:spcBef>
                <a:spcPts val="0"/>
              </a:spcBef>
              <a:buNone/>
            </a:pP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Montserrat"/>
              <a:buChar char="●"/>
            </a:pPr>
            <a:r>
              <a:rPr lang="en" sz="3200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lang="en" sz="3200" dirty="0">
                <a:latin typeface="Montserrat"/>
                <a:ea typeface="Montserrat"/>
                <a:cs typeface="Montserrat"/>
                <a:sym typeface="Montserrat"/>
              </a:rPr>
              <a:t>EVER GIVE UP</a:t>
            </a:r>
          </a:p>
          <a:p>
            <a:pPr lvl="0" rtl="0">
              <a:spcBef>
                <a:spcPts val="0"/>
              </a:spcBef>
              <a:buNone/>
            </a:pP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rtl="0">
              <a:spcBef>
                <a:spcPts val="0"/>
              </a:spcBef>
              <a:buSzPct val="100000"/>
              <a:buFont typeface="Montserrat"/>
              <a:buChar char="●"/>
            </a:pPr>
            <a:r>
              <a:rPr lang="en" sz="3200" dirty="0">
                <a:solidFill>
                  <a:srgbClr val="0000FF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" sz="3200" dirty="0">
                <a:latin typeface="Montserrat"/>
                <a:ea typeface="Montserrat"/>
                <a:cs typeface="Montserrat"/>
                <a:sym typeface="Montserrat"/>
              </a:rPr>
              <a:t>NGAGE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it works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27376"/>
          </a:xfrm>
        </p:spPr>
        <p:txBody>
          <a:bodyPr>
            <a:normAutofit/>
          </a:bodyPr>
          <a:lstStyle/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5 categories - S (Succeed), H (Help others), I (Inspire), N (Never give up), E (Engage)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4 levels (Bronze, Silver, Gold, Platinum)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 smtClean="0">
                <a:solidFill>
                  <a:srgbClr val="000000"/>
                </a:solidFill>
              </a:rPr>
              <a:t>Improves participation by </a:t>
            </a:r>
            <a:r>
              <a:rPr lang="en" u="sng" dirty="0" smtClean="0">
                <a:solidFill>
                  <a:srgbClr val="000000"/>
                </a:solidFill>
              </a:rPr>
              <a:t>all</a:t>
            </a:r>
            <a:endParaRPr lang="en" dirty="0" smtClean="0">
              <a:solidFill>
                <a:srgbClr val="000000"/>
              </a:solidFill>
            </a:endParaRP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 smtClean="0">
                <a:solidFill>
                  <a:srgbClr val="000000"/>
                </a:solidFill>
              </a:rPr>
              <a:t>Enables pupils to recognise their own achievements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 smtClean="0">
                <a:solidFill>
                  <a:srgbClr val="000000"/>
                </a:solidFill>
              </a:rPr>
              <a:t>Encourages pupils to set goals and aspire to achieve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 smtClean="0">
                <a:solidFill>
                  <a:srgbClr val="000000"/>
                </a:solidFill>
              </a:rPr>
              <a:t>Pupils </a:t>
            </a:r>
            <a:r>
              <a:rPr lang="en" dirty="0">
                <a:solidFill>
                  <a:srgbClr val="000000"/>
                </a:solidFill>
              </a:rPr>
              <a:t>collect evidence to demonstrate they have met </a:t>
            </a:r>
            <a:r>
              <a:rPr lang="en" dirty="0" smtClean="0">
                <a:solidFill>
                  <a:srgbClr val="000000"/>
                </a:solidFill>
              </a:rPr>
              <a:t>the criteria</a:t>
            </a:r>
            <a:r>
              <a:rPr lang="en" dirty="0">
                <a:solidFill>
                  <a:srgbClr val="000000"/>
                </a:solidFill>
              </a:rPr>
              <a:t>. They need to meet ALL 5 categories to complete a level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>
                <a:solidFill>
                  <a:srgbClr val="000000"/>
                </a:solidFill>
              </a:rPr>
              <a:t>Pupils </a:t>
            </a:r>
            <a:r>
              <a:rPr lang="en" dirty="0" smtClean="0">
                <a:solidFill>
                  <a:srgbClr val="000000"/>
                </a:solidFill>
              </a:rPr>
              <a:t>keep </a:t>
            </a:r>
            <a:r>
              <a:rPr lang="en" dirty="0">
                <a:solidFill>
                  <a:srgbClr val="000000"/>
                </a:solidFill>
              </a:rPr>
              <a:t>their own record of achievement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 dirty="0" smtClean="0">
                <a:solidFill>
                  <a:srgbClr val="000000"/>
                </a:solidFill>
              </a:rPr>
              <a:t>Achievement of each stage is awarded with 10 HPs</a:t>
            </a:r>
            <a:endParaRPr lang="en-GB" dirty="0"/>
          </a:p>
        </p:txBody>
      </p:sp>
      <p:pic>
        <p:nvPicPr>
          <p:cNvPr id="4" name="docs-internal-guid-c0056d0d-d2f8-a89b-a140-8860901eb343" descr="https://lh5.googleusercontent.com/Jxyj3jUwd9oSKPqSyeQgA8SdAwoer__iOSgBlrD6NCYuO6-NTdfHOhrbL5xrngkChViUiqXHlHpjWczPYTIgDStDgSUkCx48uPaNWMrcD7bGcolHKAHbmZj77tV8HowaDM92D_FUqQ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437112"/>
            <a:ext cx="1440160" cy="2151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38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1000">
        <p:circle/>
      </p:transition>
    </mc:Choice>
    <mc:Fallback xmlns="">
      <p:transition spd="slow" advTm="21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INE Parents Powerpo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SHINE Parents Powerpoint</Template>
  <TotalTime>558</TotalTime>
  <Words>1386</Words>
  <Application>Microsoft Office PowerPoint</Application>
  <PresentationFormat>On-screen Show (4:3)</PresentationFormat>
  <Paragraphs>221</Paragraphs>
  <Slides>41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Montserrat</vt:lpstr>
      <vt:lpstr>SHINE Parents Powerpoint</vt:lpstr>
      <vt:lpstr>The aims of our curriculum</vt:lpstr>
      <vt:lpstr>Houses and S.H.I.N.E.</vt:lpstr>
      <vt:lpstr>Houses</vt:lpstr>
      <vt:lpstr>Benefits of the House System</vt:lpstr>
      <vt:lpstr>How it works</vt:lpstr>
      <vt:lpstr>House days and competitions</vt:lpstr>
      <vt:lpstr>PowerPoint Presentation</vt:lpstr>
      <vt:lpstr>PowerPoint Presentation</vt:lpstr>
      <vt:lpstr>How it works</vt:lpstr>
      <vt:lpstr>What can my child do?</vt:lpstr>
      <vt:lpstr>Talk for Writing</vt:lpstr>
      <vt:lpstr>What is Talk for Writing?</vt:lpstr>
      <vt:lpstr>How does it work?</vt:lpstr>
      <vt:lpstr>Text Map</vt:lpstr>
      <vt:lpstr>Learning the text</vt:lpstr>
      <vt:lpstr>How does it work?</vt:lpstr>
      <vt:lpstr>How does it work?</vt:lpstr>
      <vt:lpstr>Why Talk for Writing?</vt:lpstr>
      <vt:lpstr>What has the impact been?</vt:lpstr>
      <vt:lpstr>Progress from cold to hot tasks</vt:lpstr>
      <vt:lpstr>Progress from cold to hot tasks</vt:lpstr>
      <vt:lpstr>Progress across the year</vt:lpstr>
      <vt:lpstr>Progress across the year</vt:lpstr>
      <vt:lpstr>Maths at CPS</vt:lpstr>
      <vt:lpstr>Content</vt:lpstr>
      <vt:lpstr>Number Talks</vt:lpstr>
      <vt:lpstr>Number talks</vt:lpstr>
      <vt:lpstr>Number Talk – Key Principles</vt:lpstr>
      <vt:lpstr>MiDiSiWi</vt:lpstr>
      <vt:lpstr>Make it</vt:lpstr>
      <vt:lpstr>Draw it</vt:lpstr>
      <vt:lpstr>Say it</vt:lpstr>
      <vt:lpstr>Write it</vt:lpstr>
      <vt:lpstr>What are the best ways of supporting my child at home?</vt:lpstr>
      <vt:lpstr>Ways to support:</vt:lpstr>
      <vt:lpstr>Supporting Learning at Home</vt:lpstr>
      <vt:lpstr>Basic Skills Information Evenings</vt:lpstr>
      <vt:lpstr>Using the LRC</vt:lpstr>
      <vt:lpstr>LRC Opening Times</vt:lpstr>
      <vt:lpstr>Maths</vt:lpstr>
      <vt:lpstr>Wider Opportunities</vt:lpstr>
    </vt:vector>
  </TitlesOfParts>
  <Company>ICTSSCCM01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S.H.I.N.E.</dc:title>
  <dc:creator>Morel David</dc:creator>
  <cp:lastModifiedBy>Dave Morel</cp:lastModifiedBy>
  <cp:revision>22</cp:revision>
  <cp:lastPrinted>2016-02-08T10:49:32Z</cp:lastPrinted>
  <dcterms:created xsi:type="dcterms:W3CDTF">2016-02-23T15:45:18Z</dcterms:created>
  <dcterms:modified xsi:type="dcterms:W3CDTF">2016-09-27T07:13:54Z</dcterms:modified>
</cp:coreProperties>
</file>