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handoutMasterIdLst>
    <p:handoutMasterId r:id="rId12"/>
  </p:handoutMasterIdLst>
  <p:sldIdLst>
    <p:sldId id="265" r:id="rId2"/>
    <p:sldId id="266" r:id="rId3"/>
    <p:sldId id="302" r:id="rId4"/>
    <p:sldId id="267" r:id="rId5"/>
    <p:sldId id="301" r:id="rId6"/>
    <p:sldId id="272" r:id="rId7"/>
    <p:sldId id="273" r:id="rId8"/>
    <p:sldId id="300" r:id="rId9"/>
    <p:sldId id="299" r:id="rId1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Dennis" initials="DVD" lastIdx="8" clrIdx="0"/>
  <p:cmAuthor id="1" name="chemmings" initials="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98980"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73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21T10:10:51.024" idx="1">
    <p:pos x="10" y="10"/>
    <p:text>I think it would be highLY accurate speller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11-21T10:10:51.024" idx="8">
    <p:pos x="10" y="10"/>
    <p:text>I think it would be highLY accurate speller</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11-21T10:11:38.553" idx="2">
    <p:pos x="10" y="10"/>
    <p:text>Do you usually call it cursive? Or joined? Not sure if it matters, but sometimes things become a bigger deal when wording is changed.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11-21T10:11:38.553" idx="7">
    <p:pos x="10" y="10"/>
    <p:text>Do you usually call it cursive? Or joined? Not sure if it matters, but sometimes things become a bigger deal when wording is changed.</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11-21T10:12:19.084" idx="3">
    <p:pos x="10" y="10"/>
    <p:text>Second bullet point - A should be capitalized in Access.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7-11-21T10:12:50.118" idx="4">
    <p:pos x="10" y="10"/>
    <p:text>In KS2, I think it should be fluency AND comprehension, rather than of comprehension.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7-11-21T10:13:29.706" idx="5">
    <p:pos x="25" y="10"/>
    <p:text>Second bullet</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7-11-21T10:14:32.931" idx="6">
    <p:pos x="10" y="10"/>
    <p:text>Second bullet point, schools should have an appostrophe (school's)
Under the model bullet point, should it be out and about (rather than bout), or is that just a different phrase than we say?</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BA4A5-A9A3-45AF-B263-53BFBC0C586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887A6A7F-4131-42F9-81DA-0842AB6E372D}">
      <dgm:prSet phldrT="[Text]"/>
      <dgm:spPr/>
      <dgm:t>
        <a:bodyPr/>
        <a:lstStyle/>
        <a:p>
          <a:r>
            <a:rPr lang="en-GB" b="1" dirty="0" smtClean="0"/>
            <a:t>EYFS/KS1</a:t>
          </a:r>
        </a:p>
        <a:p>
          <a:r>
            <a:rPr lang="en-GB" dirty="0" smtClean="0"/>
            <a:t>Developing agency around decoding</a:t>
          </a:r>
          <a:endParaRPr lang="en-GB" dirty="0"/>
        </a:p>
      </dgm:t>
    </dgm:pt>
    <dgm:pt modelId="{E4B81A86-CE32-4270-BAC0-8F302F73FD83}" type="parTrans" cxnId="{25A466AF-3DAA-4832-B252-57483ED762F0}">
      <dgm:prSet/>
      <dgm:spPr/>
      <dgm:t>
        <a:bodyPr/>
        <a:lstStyle/>
        <a:p>
          <a:endParaRPr lang="en-GB"/>
        </a:p>
      </dgm:t>
    </dgm:pt>
    <dgm:pt modelId="{C842BF21-EC85-4DF8-BBC4-E80CDBB75B99}" type="sibTrans" cxnId="{25A466AF-3DAA-4832-B252-57483ED762F0}">
      <dgm:prSet/>
      <dgm:spPr/>
      <dgm:t>
        <a:bodyPr/>
        <a:lstStyle/>
        <a:p>
          <a:endParaRPr lang="en-GB"/>
        </a:p>
      </dgm:t>
    </dgm:pt>
    <dgm:pt modelId="{72988F32-6E36-4351-ACE2-12F5DF1330F1}">
      <dgm:prSet phldrT="[Text]"/>
      <dgm:spPr/>
      <dgm:t>
        <a:bodyPr/>
        <a:lstStyle/>
        <a:p>
          <a:r>
            <a:rPr lang="en-GB" b="1" dirty="0" smtClean="0"/>
            <a:t>KS2</a:t>
          </a:r>
        </a:p>
        <a:p>
          <a:r>
            <a:rPr lang="en-GB" dirty="0" smtClean="0"/>
            <a:t>Developing fluency and comprehension</a:t>
          </a:r>
          <a:endParaRPr lang="en-GB" dirty="0"/>
        </a:p>
      </dgm:t>
    </dgm:pt>
    <dgm:pt modelId="{2B5C5EA4-75BD-41A0-BF54-07AAF49FACF2}" type="parTrans" cxnId="{935CE529-1315-4CB6-9AE0-E9CFFFA93EC2}">
      <dgm:prSet/>
      <dgm:spPr/>
      <dgm:t>
        <a:bodyPr/>
        <a:lstStyle/>
        <a:p>
          <a:endParaRPr lang="en-GB"/>
        </a:p>
      </dgm:t>
    </dgm:pt>
    <dgm:pt modelId="{13E4B793-C7BA-455B-BADE-A1AF96A59956}" type="sibTrans" cxnId="{935CE529-1315-4CB6-9AE0-E9CFFFA93EC2}">
      <dgm:prSet/>
      <dgm:spPr/>
      <dgm:t>
        <a:bodyPr/>
        <a:lstStyle/>
        <a:p>
          <a:endParaRPr lang="en-GB"/>
        </a:p>
      </dgm:t>
    </dgm:pt>
    <dgm:pt modelId="{CF663BA8-709C-483D-901C-CD405A78655B}" type="pres">
      <dgm:prSet presAssocID="{A89BA4A5-A9A3-45AF-B263-53BFBC0C586D}" presName="compositeShape" presStyleCnt="0">
        <dgm:presLayoutVars>
          <dgm:chMax val="7"/>
          <dgm:dir/>
          <dgm:resizeHandles val="exact"/>
        </dgm:presLayoutVars>
      </dgm:prSet>
      <dgm:spPr/>
      <dgm:t>
        <a:bodyPr/>
        <a:lstStyle/>
        <a:p>
          <a:endParaRPr lang="en-US"/>
        </a:p>
      </dgm:t>
    </dgm:pt>
    <dgm:pt modelId="{64D8E3CE-4477-4476-ACA4-DA48DABB1901}" type="pres">
      <dgm:prSet presAssocID="{887A6A7F-4131-42F9-81DA-0842AB6E372D}" presName="circ1" presStyleLbl="vennNode1" presStyleIdx="0" presStyleCnt="2" custScaleX="104505" custScaleY="74528" custLinFactNeighborX="14439" custLinFactNeighborY="-633"/>
      <dgm:spPr/>
      <dgm:t>
        <a:bodyPr/>
        <a:lstStyle/>
        <a:p>
          <a:endParaRPr lang="en-GB"/>
        </a:p>
      </dgm:t>
    </dgm:pt>
    <dgm:pt modelId="{3428E2B6-1332-4D3B-96A0-D03C6155D627}" type="pres">
      <dgm:prSet presAssocID="{887A6A7F-4131-42F9-81DA-0842AB6E372D}" presName="circ1Tx" presStyleLbl="revTx" presStyleIdx="0" presStyleCnt="0">
        <dgm:presLayoutVars>
          <dgm:chMax val="0"/>
          <dgm:chPref val="0"/>
          <dgm:bulletEnabled val="1"/>
        </dgm:presLayoutVars>
      </dgm:prSet>
      <dgm:spPr/>
      <dgm:t>
        <a:bodyPr/>
        <a:lstStyle/>
        <a:p>
          <a:endParaRPr lang="en-GB"/>
        </a:p>
      </dgm:t>
    </dgm:pt>
    <dgm:pt modelId="{9F39E238-38B4-44E4-B701-37184D0899AC}" type="pres">
      <dgm:prSet presAssocID="{72988F32-6E36-4351-ACE2-12F5DF1330F1}" presName="circ2" presStyleLbl="vennNode1" presStyleIdx="1" presStyleCnt="2" custScaleX="100134" custScaleY="74528" custLinFactNeighborX="5618" custLinFactNeighborY="-633"/>
      <dgm:spPr/>
      <dgm:t>
        <a:bodyPr/>
        <a:lstStyle/>
        <a:p>
          <a:endParaRPr lang="en-GB"/>
        </a:p>
      </dgm:t>
    </dgm:pt>
    <dgm:pt modelId="{DB7D27D6-5B6F-48FF-8E32-63E2B4BB01C3}" type="pres">
      <dgm:prSet presAssocID="{72988F32-6E36-4351-ACE2-12F5DF1330F1}" presName="circ2Tx" presStyleLbl="revTx" presStyleIdx="0" presStyleCnt="0">
        <dgm:presLayoutVars>
          <dgm:chMax val="0"/>
          <dgm:chPref val="0"/>
          <dgm:bulletEnabled val="1"/>
        </dgm:presLayoutVars>
      </dgm:prSet>
      <dgm:spPr/>
      <dgm:t>
        <a:bodyPr/>
        <a:lstStyle/>
        <a:p>
          <a:endParaRPr lang="en-GB"/>
        </a:p>
      </dgm:t>
    </dgm:pt>
  </dgm:ptLst>
  <dgm:cxnLst>
    <dgm:cxn modelId="{ED0E89D0-A6BD-4C23-B682-BB9470345B41}" type="presOf" srcId="{72988F32-6E36-4351-ACE2-12F5DF1330F1}" destId="{DB7D27D6-5B6F-48FF-8E32-63E2B4BB01C3}" srcOrd="1" destOrd="0" presId="urn:microsoft.com/office/officeart/2005/8/layout/venn1"/>
    <dgm:cxn modelId="{6E9B47CD-3941-4A96-9F4F-263002610E65}" type="presOf" srcId="{72988F32-6E36-4351-ACE2-12F5DF1330F1}" destId="{9F39E238-38B4-44E4-B701-37184D0899AC}" srcOrd="0" destOrd="0" presId="urn:microsoft.com/office/officeart/2005/8/layout/venn1"/>
    <dgm:cxn modelId="{25A466AF-3DAA-4832-B252-57483ED762F0}" srcId="{A89BA4A5-A9A3-45AF-B263-53BFBC0C586D}" destId="{887A6A7F-4131-42F9-81DA-0842AB6E372D}" srcOrd="0" destOrd="0" parTransId="{E4B81A86-CE32-4270-BAC0-8F302F73FD83}" sibTransId="{C842BF21-EC85-4DF8-BBC4-E80CDBB75B99}"/>
    <dgm:cxn modelId="{26256299-08CC-4302-8340-25C439623C8D}" type="presOf" srcId="{A89BA4A5-A9A3-45AF-B263-53BFBC0C586D}" destId="{CF663BA8-709C-483D-901C-CD405A78655B}" srcOrd="0" destOrd="0" presId="urn:microsoft.com/office/officeart/2005/8/layout/venn1"/>
    <dgm:cxn modelId="{C8DF5559-F0B3-4098-99D8-350D710B0C3D}" type="presOf" srcId="{887A6A7F-4131-42F9-81DA-0842AB6E372D}" destId="{3428E2B6-1332-4D3B-96A0-D03C6155D627}" srcOrd="1" destOrd="0" presId="urn:microsoft.com/office/officeart/2005/8/layout/venn1"/>
    <dgm:cxn modelId="{935CE529-1315-4CB6-9AE0-E9CFFFA93EC2}" srcId="{A89BA4A5-A9A3-45AF-B263-53BFBC0C586D}" destId="{72988F32-6E36-4351-ACE2-12F5DF1330F1}" srcOrd="1" destOrd="0" parTransId="{2B5C5EA4-75BD-41A0-BF54-07AAF49FACF2}" sibTransId="{13E4B793-C7BA-455B-BADE-A1AF96A59956}"/>
    <dgm:cxn modelId="{B4243BAA-A08E-450D-B787-AC1983D20835}" type="presOf" srcId="{887A6A7F-4131-42F9-81DA-0842AB6E372D}" destId="{64D8E3CE-4477-4476-ACA4-DA48DABB1901}" srcOrd="0" destOrd="0" presId="urn:microsoft.com/office/officeart/2005/8/layout/venn1"/>
    <dgm:cxn modelId="{4104680C-19F2-494B-9A3B-1CCC63B4438E}" type="presParOf" srcId="{CF663BA8-709C-483D-901C-CD405A78655B}" destId="{64D8E3CE-4477-4476-ACA4-DA48DABB1901}" srcOrd="0" destOrd="0" presId="urn:microsoft.com/office/officeart/2005/8/layout/venn1"/>
    <dgm:cxn modelId="{59622F59-E171-43B9-8299-0A6C44D68DC9}" type="presParOf" srcId="{CF663BA8-709C-483D-901C-CD405A78655B}" destId="{3428E2B6-1332-4D3B-96A0-D03C6155D627}" srcOrd="1" destOrd="0" presId="urn:microsoft.com/office/officeart/2005/8/layout/venn1"/>
    <dgm:cxn modelId="{AFF2B201-29E1-4F6F-940B-42339432D826}" type="presParOf" srcId="{CF663BA8-709C-483D-901C-CD405A78655B}" destId="{9F39E238-38B4-44E4-B701-37184D0899AC}" srcOrd="2" destOrd="0" presId="urn:microsoft.com/office/officeart/2005/8/layout/venn1"/>
    <dgm:cxn modelId="{4B1B94B5-5AFA-46D3-8E95-D8BE46A5D21E}" type="presParOf" srcId="{CF663BA8-709C-483D-901C-CD405A78655B}" destId="{DB7D27D6-5B6F-48FF-8E32-63E2B4BB01C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8E3CE-4477-4476-ACA4-DA48DABB1901}">
      <dsp:nvSpPr>
        <dsp:cNvPr id="0" name=""/>
        <dsp:cNvSpPr/>
      </dsp:nvSpPr>
      <dsp:spPr>
        <a:xfrm>
          <a:off x="1525775" y="567269"/>
          <a:ext cx="4789925" cy="3415947"/>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b="1" kern="1200" dirty="0" smtClean="0"/>
            <a:t>EYFS/KS1</a:t>
          </a:r>
        </a:p>
        <a:p>
          <a:pPr lvl="0" algn="ctr" defTabSz="1422400">
            <a:lnSpc>
              <a:spcPct val="90000"/>
            </a:lnSpc>
            <a:spcBef>
              <a:spcPct val="0"/>
            </a:spcBef>
            <a:spcAft>
              <a:spcPct val="35000"/>
            </a:spcAft>
          </a:pPr>
          <a:r>
            <a:rPr lang="en-GB" sz="3200" kern="1200" dirty="0" smtClean="0"/>
            <a:t>Developing agency around decoding</a:t>
          </a:r>
          <a:endParaRPr lang="en-GB" sz="3200" kern="1200" dirty="0"/>
        </a:p>
      </dsp:txBody>
      <dsp:txXfrm>
        <a:off x="2194638" y="970082"/>
        <a:ext cx="2761758" cy="2610320"/>
      </dsp:txXfrm>
    </dsp:sp>
    <dsp:sp modelId="{9F39E238-38B4-44E4-B701-37184D0899AC}">
      <dsp:nvSpPr>
        <dsp:cNvPr id="0" name=""/>
        <dsp:cNvSpPr/>
      </dsp:nvSpPr>
      <dsp:spPr>
        <a:xfrm>
          <a:off x="4525022" y="567269"/>
          <a:ext cx="4589583" cy="3415947"/>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b="1" kern="1200" dirty="0" smtClean="0"/>
            <a:t>KS2</a:t>
          </a:r>
        </a:p>
        <a:p>
          <a:pPr lvl="0" algn="ctr" defTabSz="1422400">
            <a:lnSpc>
              <a:spcPct val="90000"/>
            </a:lnSpc>
            <a:spcBef>
              <a:spcPct val="0"/>
            </a:spcBef>
            <a:spcAft>
              <a:spcPct val="35000"/>
            </a:spcAft>
          </a:pPr>
          <a:r>
            <a:rPr lang="en-GB" sz="3200" kern="1200" dirty="0" smtClean="0"/>
            <a:t>Developing fluency and comprehension</a:t>
          </a:r>
          <a:endParaRPr lang="en-GB" sz="3200" kern="1200" dirty="0"/>
        </a:p>
      </dsp:txBody>
      <dsp:txXfrm>
        <a:off x="5827471" y="970082"/>
        <a:ext cx="2646246" cy="26103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15A90525-C529-4E37-A05F-1EC3596E4707}" type="datetimeFigureOut">
              <a:rPr lang="en-GB" smtClean="0"/>
              <a:pPr/>
              <a:t>01/12/2017</a:t>
            </a:fld>
            <a:endParaRPr lang="en-GB"/>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A6FDAA62-03ED-47F4-BBE2-6C6A9DDB6C1A}" type="slidenum">
              <a:rPr lang="en-GB" smtClean="0"/>
              <a:pPr/>
              <a:t>‹#›</a:t>
            </a:fld>
            <a:endParaRPr lang="en-GB"/>
          </a:p>
        </p:txBody>
      </p:sp>
    </p:spTree>
    <p:extLst>
      <p:ext uri="{BB962C8B-B14F-4D97-AF65-F5344CB8AC3E}">
        <p14:creationId xmlns:p14="http://schemas.microsoft.com/office/powerpoint/2010/main" val="4164547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F2BC1C2-9824-4F0F-A3AF-AB1E747042A8}" type="datetimeFigureOut">
              <a:rPr lang="en-GB" smtClean="0"/>
              <a:pPr/>
              <a:t>01/12/2017</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0570A8E-90CB-4581-A5AE-095E5F9171EB}" type="slidenum">
              <a:rPr lang="en-GB" smtClean="0"/>
              <a:pPr/>
              <a:t>‹#›</a:t>
            </a:fld>
            <a:endParaRPr lang="en-GB"/>
          </a:p>
        </p:txBody>
      </p:sp>
    </p:spTree>
    <p:extLst>
      <p:ext uri="{BB962C8B-B14F-4D97-AF65-F5344CB8AC3E}">
        <p14:creationId xmlns:p14="http://schemas.microsoft.com/office/powerpoint/2010/main" val="245300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Whistle</a:t>
            </a:r>
            <a:r>
              <a:rPr lang="en-GB" baseline="0" dirty="0" smtClean="0"/>
              <a:t> stop tour of Reading, Spelling and Handwriting…</a:t>
            </a:r>
          </a:p>
          <a:p>
            <a:endParaRPr lang="en-GB" baseline="0" dirty="0" smtClean="0"/>
          </a:p>
          <a:p>
            <a:r>
              <a:rPr lang="en-GB" baseline="0" dirty="0" smtClean="0"/>
              <a:t>Starting with spelling…</a:t>
            </a:r>
          </a:p>
        </p:txBody>
      </p:sp>
      <p:sp>
        <p:nvSpPr>
          <p:cNvPr id="4" name="Slide Number Placeholder 3"/>
          <p:cNvSpPr>
            <a:spLocks noGrp="1"/>
          </p:cNvSpPr>
          <p:nvPr>
            <p:ph type="sldNum" sz="quarter" idx="10"/>
          </p:nvPr>
        </p:nvSpPr>
        <p:spPr/>
        <p:txBody>
          <a:bodyPr/>
          <a:lstStyle/>
          <a:p>
            <a:fld id="{30570A8E-90CB-4581-A5AE-095E5F9171EB}" type="slidenum">
              <a:rPr lang="en-GB" smtClean="0"/>
              <a:pPr/>
              <a:t>1</a:t>
            </a:fld>
            <a:endParaRPr lang="en-GB"/>
          </a:p>
        </p:txBody>
      </p:sp>
    </p:spTree>
    <p:extLst>
      <p:ext uri="{BB962C8B-B14F-4D97-AF65-F5344CB8AC3E}">
        <p14:creationId xmlns:p14="http://schemas.microsoft.com/office/powerpoint/2010/main" val="375344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GB" sz="1200" kern="1200" dirty="0" smtClean="0">
                <a:solidFill>
                  <a:schemeClr val="tx1"/>
                </a:solidFill>
                <a:latin typeface="+mn-lt"/>
                <a:ea typeface="+mn-ea"/>
                <a:cs typeface="+mn-cs"/>
              </a:rPr>
              <a:t>We believe in producing high accurate spellers…</a:t>
            </a:r>
            <a:endParaRPr lang="en-GB" sz="11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For the children this means: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playing with words, spotting patterns, recalling, applying rules and conventions</a:t>
            </a:r>
            <a:endParaRPr lang="en-GB" sz="11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For us the teachers it means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Teaching explicit rules and conventions, creating opportunities to practise and trial these rules, testing retention, correcting spellings in written work according NC ARE expectations.  </a:t>
            </a:r>
            <a:r>
              <a:rPr lang="en-GB" sz="1200" b="1" kern="1200" dirty="0" smtClean="0">
                <a:solidFill>
                  <a:schemeClr val="tx1"/>
                </a:solidFill>
                <a:latin typeface="+mn-lt"/>
                <a:ea typeface="+mn-ea"/>
                <a:cs typeface="+mn-cs"/>
              </a:rPr>
              <a:t>Show list of Year ½ key words example which must be spelt consistently. Other words – plausible attempts using phonics</a:t>
            </a:r>
            <a:endParaRPr lang="en-GB" sz="1100" b="1"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How we teach</a:t>
            </a:r>
            <a:r>
              <a:rPr lang="en-GB" sz="1200" kern="1200" dirty="0" smtClean="0">
                <a:solidFill>
                  <a:schemeClr val="tx1"/>
                </a:solidFill>
                <a:latin typeface="+mn-lt"/>
                <a:ea typeface="+mn-ea"/>
                <a:cs typeface="+mn-cs"/>
              </a:rPr>
              <a:t>... (from the outset)</a:t>
            </a:r>
            <a:endParaRPr lang="en-GB" sz="11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 EYFS daily phonics practise – making connections between sounding out to decode/read a word and sounding out to spell a word</a:t>
            </a:r>
            <a:endParaRPr lang="en-GB" sz="11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KS1</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Daily synthetic phonics programme (Letters and Sounds)</a:t>
            </a:r>
            <a:endParaRPr lang="en-GB" sz="1100" kern="1200" dirty="0" smtClean="0">
              <a:solidFill>
                <a:schemeClr val="tx1"/>
              </a:solidFill>
              <a:latin typeface="+mn-lt"/>
              <a:ea typeface="+mn-ea"/>
              <a:cs typeface="+mn-cs"/>
            </a:endParaRPr>
          </a:p>
          <a:p>
            <a:pPr lvl="3"/>
            <a:r>
              <a:rPr lang="en-GB" sz="1200" kern="1200" dirty="0" smtClean="0">
                <a:solidFill>
                  <a:schemeClr val="tx1"/>
                </a:solidFill>
                <a:latin typeface="+mn-lt"/>
                <a:ea typeface="+mn-ea"/>
                <a:cs typeface="+mn-cs"/>
              </a:rPr>
              <a:t>Understanding units of sounds (phonemes) and which different letters (graphemes) make these. </a:t>
            </a:r>
            <a:endParaRPr lang="en-GB" sz="1100" kern="1200" dirty="0" smtClean="0">
              <a:solidFill>
                <a:schemeClr val="tx1"/>
              </a:solidFill>
              <a:latin typeface="+mn-lt"/>
              <a:ea typeface="+mn-ea"/>
              <a:cs typeface="+mn-cs"/>
            </a:endParaRPr>
          </a:p>
          <a:p>
            <a:pPr lvl="3"/>
            <a:r>
              <a:rPr lang="en-GB" sz="1200" kern="1200" dirty="0" smtClean="0">
                <a:solidFill>
                  <a:schemeClr val="tx1"/>
                </a:solidFill>
                <a:latin typeface="+mn-lt"/>
                <a:ea typeface="+mn-ea"/>
                <a:cs typeface="+mn-cs"/>
              </a:rPr>
              <a:t>Tasks include: Sound buttoning, counting sounds, matching pictures to sounds, writing, writing, writing</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Weekly spelling homework that support the current sounds/phonemes we are teaching in class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Dictations at the end of the week to apply the taught sounds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Weekly opportunities to explore and group words allowing children to spot patterns and build up a schema for spelling conventions</a:t>
            </a:r>
            <a:endParaRPr lang="en-GB" sz="1100" kern="1200" dirty="0" smtClean="0">
              <a:solidFill>
                <a:schemeClr val="tx1"/>
              </a:solidFill>
              <a:latin typeface="+mn-lt"/>
              <a:ea typeface="+mn-ea"/>
              <a:cs typeface="+mn-cs"/>
            </a:endParaRPr>
          </a:p>
          <a:p>
            <a:pPr lvl="3"/>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when we use </a:t>
            </a:r>
            <a:r>
              <a:rPr lang="en-GB" sz="1200" kern="1200" dirty="0" err="1" smtClean="0">
                <a:solidFill>
                  <a:schemeClr val="tx1"/>
                </a:solidFill>
                <a:latin typeface="+mn-lt"/>
                <a:ea typeface="+mn-ea"/>
                <a:cs typeface="+mn-cs"/>
              </a:rPr>
              <a:t>tch</a:t>
            </a:r>
            <a:r>
              <a:rPr lang="en-GB" sz="1200" kern="1200" dirty="0" smtClean="0">
                <a:solidFill>
                  <a:schemeClr val="tx1"/>
                </a:solidFill>
                <a:latin typeface="+mn-lt"/>
                <a:ea typeface="+mn-ea"/>
                <a:cs typeface="+mn-cs"/>
              </a:rPr>
              <a:t> or </a:t>
            </a:r>
            <a:r>
              <a:rPr lang="en-GB" sz="1200" kern="1200" dirty="0" err="1" smtClean="0">
                <a:solidFill>
                  <a:schemeClr val="tx1"/>
                </a:solidFill>
                <a:latin typeface="+mn-lt"/>
                <a:ea typeface="+mn-ea"/>
                <a:cs typeface="+mn-cs"/>
              </a:rPr>
              <a:t>ch</a:t>
            </a:r>
            <a:r>
              <a:rPr lang="en-GB" sz="1200" kern="1200" dirty="0" smtClean="0">
                <a:solidFill>
                  <a:schemeClr val="tx1"/>
                </a:solidFill>
                <a:latin typeface="+mn-lt"/>
                <a:ea typeface="+mn-ea"/>
                <a:cs typeface="+mn-cs"/>
              </a:rPr>
              <a:t> in a spelling. Match – short vowel sounds, beach – long vowel sounds</a:t>
            </a:r>
            <a:endParaRPr lang="en-GB" sz="11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KS2</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Use of ‘Spellings Pathway’ N.C which maps out spelling progression across 3 terms from Years 3,4,5,6</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Delivered in 3 15 min sessions a week</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Dictations/Tests for children to apply knowledge</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Spelling homework </a:t>
            </a:r>
            <a:endParaRPr lang="en-GB" sz="11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570A8E-90CB-4581-A5AE-095E5F9171EB}"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GB" sz="1200" kern="1200" dirty="0" smtClean="0">
                <a:solidFill>
                  <a:schemeClr val="tx1"/>
                </a:solidFill>
                <a:latin typeface="+mn-lt"/>
                <a:ea typeface="+mn-ea"/>
                <a:cs typeface="+mn-cs"/>
              </a:rPr>
              <a:t>We believe in producing high accurate spellers…</a:t>
            </a:r>
            <a:endParaRPr lang="en-GB" sz="11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For the children this means: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playing with words, spotting patterns, recalling, applying rules and conventions</a:t>
            </a:r>
            <a:endParaRPr lang="en-GB" sz="11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For us the teachers it means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Teaching explicit rules and conventions, creating opportunities to practise and trial these rules, testing retention, correcting spellings in written work according NC ARE expectations.  </a:t>
            </a:r>
            <a:r>
              <a:rPr lang="en-GB" sz="1200" b="1" kern="1200" dirty="0" smtClean="0">
                <a:solidFill>
                  <a:schemeClr val="tx1"/>
                </a:solidFill>
                <a:latin typeface="+mn-lt"/>
                <a:ea typeface="+mn-ea"/>
                <a:cs typeface="+mn-cs"/>
              </a:rPr>
              <a:t>Show list of Year ½ key words example which must be spelt consistently. Other words – plausible attempts using phonics</a:t>
            </a:r>
            <a:endParaRPr lang="en-GB" sz="1100" b="1"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How we teach</a:t>
            </a:r>
            <a:r>
              <a:rPr lang="en-GB" sz="1200" kern="1200" dirty="0" smtClean="0">
                <a:solidFill>
                  <a:schemeClr val="tx1"/>
                </a:solidFill>
                <a:latin typeface="+mn-lt"/>
                <a:ea typeface="+mn-ea"/>
                <a:cs typeface="+mn-cs"/>
              </a:rPr>
              <a:t>... (from the outset)</a:t>
            </a:r>
            <a:endParaRPr lang="en-GB" sz="11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 EYFS daily phonics practise – making connections between sounding out to decode/read a word and sounding out to spell a word</a:t>
            </a:r>
            <a:endParaRPr lang="en-GB" sz="11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KS1</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Daily synthetic phonics programme (Letters and Sounds)</a:t>
            </a:r>
            <a:endParaRPr lang="en-GB" sz="1100" kern="1200" dirty="0" smtClean="0">
              <a:solidFill>
                <a:schemeClr val="tx1"/>
              </a:solidFill>
              <a:latin typeface="+mn-lt"/>
              <a:ea typeface="+mn-ea"/>
              <a:cs typeface="+mn-cs"/>
            </a:endParaRPr>
          </a:p>
          <a:p>
            <a:pPr lvl="3"/>
            <a:r>
              <a:rPr lang="en-GB" sz="1200" kern="1200" dirty="0" smtClean="0">
                <a:solidFill>
                  <a:schemeClr val="tx1"/>
                </a:solidFill>
                <a:latin typeface="+mn-lt"/>
                <a:ea typeface="+mn-ea"/>
                <a:cs typeface="+mn-cs"/>
              </a:rPr>
              <a:t>Understanding units of sounds (phonemes) and which different letters (graphemes) make these. </a:t>
            </a:r>
            <a:endParaRPr lang="en-GB" sz="1100" kern="1200" dirty="0" smtClean="0">
              <a:solidFill>
                <a:schemeClr val="tx1"/>
              </a:solidFill>
              <a:latin typeface="+mn-lt"/>
              <a:ea typeface="+mn-ea"/>
              <a:cs typeface="+mn-cs"/>
            </a:endParaRPr>
          </a:p>
          <a:p>
            <a:pPr lvl="3"/>
            <a:r>
              <a:rPr lang="en-GB" sz="1200" kern="1200" dirty="0" smtClean="0">
                <a:solidFill>
                  <a:schemeClr val="tx1"/>
                </a:solidFill>
                <a:latin typeface="+mn-lt"/>
                <a:ea typeface="+mn-ea"/>
                <a:cs typeface="+mn-cs"/>
              </a:rPr>
              <a:t>Tasks include: Sound buttoning, counting sounds, matching pictures to sounds, writing, writing, writing</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Weekly spelling homework that support the current sounds/phonemes we are teaching in class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Dictations at the end of the week to apply the taught sounds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Weekly opportunities to explore and group words allowing children to spot patterns and build up a schema for spelling conventions</a:t>
            </a:r>
            <a:endParaRPr lang="en-GB" sz="1100" kern="1200" dirty="0" smtClean="0">
              <a:solidFill>
                <a:schemeClr val="tx1"/>
              </a:solidFill>
              <a:latin typeface="+mn-lt"/>
              <a:ea typeface="+mn-ea"/>
              <a:cs typeface="+mn-cs"/>
            </a:endParaRPr>
          </a:p>
          <a:p>
            <a:pPr lvl="3"/>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when we use </a:t>
            </a:r>
            <a:r>
              <a:rPr lang="en-GB" sz="1200" kern="1200" dirty="0" err="1" smtClean="0">
                <a:solidFill>
                  <a:schemeClr val="tx1"/>
                </a:solidFill>
                <a:latin typeface="+mn-lt"/>
                <a:ea typeface="+mn-ea"/>
                <a:cs typeface="+mn-cs"/>
              </a:rPr>
              <a:t>tch</a:t>
            </a:r>
            <a:r>
              <a:rPr lang="en-GB" sz="1200" kern="1200" dirty="0" smtClean="0">
                <a:solidFill>
                  <a:schemeClr val="tx1"/>
                </a:solidFill>
                <a:latin typeface="+mn-lt"/>
                <a:ea typeface="+mn-ea"/>
                <a:cs typeface="+mn-cs"/>
              </a:rPr>
              <a:t> or </a:t>
            </a:r>
            <a:r>
              <a:rPr lang="en-GB" sz="1200" kern="1200" dirty="0" err="1" smtClean="0">
                <a:solidFill>
                  <a:schemeClr val="tx1"/>
                </a:solidFill>
                <a:latin typeface="+mn-lt"/>
                <a:ea typeface="+mn-ea"/>
                <a:cs typeface="+mn-cs"/>
              </a:rPr>
              <a:t>ch</a:t>
            </a:r>
            <a:r>
              <a:rPr lang="en-GB" sz="1200" kern="1200" dirty="0" smtClean="0">
                <a:solidFill>
                  <a:schemeClr val="tx1"/>
                </a:solidFill>
                <a:latin typeface="+mn-lt"/>
                <a:ea typeface="+mn-ea"/>
                <a:cs typeface="+mn-cs"/>
              </a:rPr>
              <a:t> in a spelling. Match – short vowel sounds, beach – long vowel sounds</a:t>
            </a:r>
            <a:endParaRPr lang="en-GB" sz="11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KS2</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Use of ‘Spellings Pathway’ N.C which maps out spelling progression across 3 terms from Years 3,4,5,6</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Delivered in 3 15 min sessions a week</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Dictations/Tests for children to apply knowledge</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Spelling homework </a:t>
            </a:r>
            <a:endParaRPr lang="en-GB" sz="11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570A8E-90CB-4581-A5AE-095E5F9171E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Our philosophy is one where, even in a digital age, the art of joined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writing also</a:t>
            </a:r>
            <a:r>
              <a:rPr lang="en-GB" sz="1200" kern="1200" baseline="0" dirty="0" smtClean="0">
                <a:solidFill>
                  <a:schemeClr val="tx1"/>
                </a:solidFill>
                <a:latin typeface="+mn-lt"/>
                <a:ea typeface="+mn-ea"/>
                <a:cs typeface="+mn-cs"/>
              </a:rPr>
              <a:t> known as cursive writing</a:t>
            </a:r>
            <a:r>
              <a:rPr lang="en-GB" sz="1200" kern="1200" dirty="0" smtClean="0">
                <a:solidFill>
                  <a:schemeClr val="tx1"/>
                </a:solidFill>
                <a:latin typeface="+mn-lt"/>
                <a:ea typeface="+mn-ea"/>
                <a:cs typeface="+mn-cs"/>
              </a:rPr>
              <a:t> is skill a core skill in children’s ability </a:t>
            </a:r>
            <a:r>
              <a:rPr lang="en-GB" sz="1200" b="1" kern="1200" dirty="0" smtClean="0">
                <a:solidFill>
                  <a:schemeClr val="tx1"/>
                </a:solidFill>
                <a:latin typeface="+mn-lt"/>
                <a:ea typeface="+mn-ea"/>
                <a:cs typeface="+mn-cs"/>
              </a:rPr>
              <a:t>retain knowledge</a:t>
            </a:r>
            <a:r>
              <a:rPr lang="en-GB" sz="1200" kern="1200" dirty="0" smtClean="0">
                <a:solidFill>
                  <a:schemeClr val="tx1"/>
                </a:solidFill>
                <a:latin typeface="+mn-lt"/>
                <a:ea typeface="+mn-ea"/>
                <a:cs typeface="+mn-cs"/>
              </a:rPr>
              <a:t>, have </a:t>
            </a:r>
            <a:r>
              <a:rPr lang="en-GB" sz="1200" b="1" kern="1200" dirty="0" smtClean="0">
                <a:solidFill>
                  <a:schemeClr val="tx1"/>
                </a:solidFill>
                <a:latin typeface="+mn-lt"/>
                <a:ea typeface="+mn-ea"/>
                <a:cs typeface="+mn-cs"/>
              </a:rPr>
              <a:t>pride</a:t>
            </a:r>
            <a:r>
              <a:rPr lang="en-GB" sz="1200" kern="1200" dirty="0" smtClean="0">
                <a:solidFill>
                  <a:schemeClr val="tx1"/>
                </a:solidFill>
                <a:latin typeface="+mn-lt"/>
                <a:ea typeface="+mn-ea"/>
                <a:cs typeface="+mn-cs"/>
              </a:rPr>
              <a:t> in their presentation and </a:t>
            </a:r>
            <a:r>
              <a:rPr lang="en-GB" sz="1200" b="1" kern="1200" dirty="0" smtClean="0">
                <a:solidFill>
                  <a:schemeClr val="tx1"/>
                </a:solidFill>
                <a:latin typeface="+mn-lt"/>
                <a:ea typeface="+mn-ea"/>
                <a:cs typeface="+mn-cs"/>
              </a:rPr>
              <a:t>to demonstrate self worth as writers</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Studies have shown that individuals who hand write notes over those that type notes on a device, because they summarise facts/knowledge in their own way, are better able to retain this knowledge. </a:t>
            </a:r>
            <a:r>
              <a:rPr lang="en-GB" sz="1200" kern="1200" dirty="0" smtClean="0">
                <a:solidFill>
                  <a:schemeClr val="tx1"/>
                </a:solidFill>
                <a:effectLst/>
                <a:latin typeface="+mn-lt"/>
                <a:ea typeface="+mn-ea"/>
                <a:cs typeface="+mn-cs"/>
              </a:rPr>
              <a:t>In a study done by Pam Mueller which compared scores of students who took notes by hand and via laptop computer showed that students who took notes by hand showed advantages in both factual and conceptual learning</a:t>
            </a:r>
          </a:p>
          <a:p>
            <a:pPr lvl="0"/>
            <a:endParaRPr lang="en-GB" sz="11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Expectations are high. Poor formation is a real barrier to progress in early written literacy. Children need to be able to clearly read their written work in order to check and edit their work for spelling, punctuation and grammar mistakes. </a:t>
            </a:r>
          </a:p>
          <a:p>
            <a:pPr lvl="0"/>
            <a:endParaRPr lang="en-GB" sz="11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How we teach</a:t>
            </a:r>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Consistency in our approach</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We follow the recognised Nelson scheme – providing consistency in teaching across the school age range</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Modelling from teachers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Start early</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Children start a set cursive formation from EFYS through to Year 6 </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Children will be taught units of sound (digraphs) as a cursive join from EYFS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Weekly handwriting sessions (heavy modelling by teachers – application by children – assessment)</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Targeted booster formation sessions as directed by class teachers for those children with greater fine motor skill needs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Expectations…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 that children should securely joining a cursive style by the end of Year 2</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Expectation that children will begin to explore their own clearly legible handwriting style once they</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Goals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Build towards a pen license  </a:t>
            </a:r>
            <a:endParaRPr lang="en-GB" sz="11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570A8E-90CB-4581-A5AE-095E5F9171E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Our philosophy is one where, even in a digital age, the art of joined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writing also</a:t>
            </a:r>
            <a:r>
              <a:rPr lang="en-GB" sz="1200" kern="1200" baseline="0" dirty="0" smtClean="0">
                <a:solidFill>
                  <a:schemeClr val="tx1"/>
                </a:solidFill>
                <a:latin typeface="+mn-lt"/>
                <a:ea typeface="+mn-ea"/>
                <a:cs typeface="+mn-cs"/>
              </a:rPr>
              <a:t> known as cursive writing</a:t>
            </a:r>
            <a:r>
              <a:rPr lang="en-GB" sz="1200" kern="1200" dirty="0" smtClean="0">
                <a:solidFill>
                  <a:schemeClr val="tx1"/>
                </a:solidFill>
                <a:latin typeface="+mn-lt"/>
                <a:ea typeface="+mn-ea"/>
                <a:cs typeface="+mn-cs"/>
              </a:rPr>
              <a:t> is skill a core skill in children’s ability </a:t>
            </a:r>
            <a:r>
              <a:rPr lang="en-GB" sz="1200" b="1" kern="1200" dirty="0" smtClean="0">
                <a:solidFill>
                  <a:schemeClr val="tx1"/>
                </a:solidFill>
                <a:latin typeface="+mn-lt"/>
                <a:ea typeface="+mn-ea"/>
                <a:cs typeface="+mn-cs"/>
              </a:rPr>
              <a:t>retain knowledge</a:t>
            </a:r>
            <a:r>
              <a:rPr lang="en-GB" sz="1200" kern="1200" dirty="0" smtClean="0">
                <a:solidFill>
                  <a:schemeClr val="tx1"/>
                </a:solidFill>
                <a:latin typeface="+mn-lt"/>
                <a:ea typeface="+mn-ea"/>
                <a:cs typeface="+mn-cs"/>
              </a:rPr>
              <a:t>, have </a:t>
            </a:r>
            <a:r>
              <a:rPr lang="en-GB" sz="1200" b="1" kern="1200" dirty="0" smtClean="0">
                <a:solidFill>
                  <a:schemeClr val="tx1"/>
                </a:solidFill>
                <a:latin typeface="+mn-lt"/>
                <a:ea typeface="+mn-ea"/>
                <a:cs typeface="+mn-cs"/>
              </a:rPr>
              <a:t>pride</a:t>
            </a:r>
            <a:r>
              <a:rPr lang="en-GB" sz="1200" kern="1200" dirty="0" smtClean="0">
                <a:solidFill>
                  <a:schemeClr val="tx1"/>
                </a:solidFill>
                <a:latin typeface="+mn-lt"/>
                <a:ea typeface="+mn-ea"/>
                <a:cs typeface="+mn-cs"/>
              </a:rPr>
              <a:t> in their presentation and </a:t>
            </a:r>
            <a:r>
              <a:rPr lang="en-GB" sz="1200" b="1" kern="1200" dirty="0" smtClean="0">
                <a:solidFill>
                  <a:schemeClr val="tx1"/>
                </a:solidFill>
                <a:latin typeface="+mn-lt"/>
                <a:ea typeface="+mn-ea"/>
                <a:cs typeface="+mn-cs"/>
              </a:rPr>
              <a:t>to demonstrate self worth as writers</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Studies have shown that individuals who hand write notes over those that type notes on a device, because they summarise facts/knowledge in their own way, are better able to retain this knowledge. </a:t>
            </a:r>
            <a:r>
              <a:rPr lang="en-GB" sz="1200" kern="1200" dirty="0" smtClean="0">
                <a:solidFill>
                  <a:schemeClr val="tx1"/>
                </a:solidFill>
                <a:effectLst/>
                <a:latin typeface="+mn-lt"/>
                <a:ea typeface="+mn-ea"/>
                <a:cs typeface="+mn-cs"/>
              </a:rPr>
              <a:t>In a study done by Pam Mueller which compared scores of students who took notes by hand and via laptop computer showed that students who took notes by hand showed advantages in both factual and conceptual learning</a:t>
            </a:r>
          </a:p>
          <a:p>
            <a:pPr lvl="0"/>
            <a:endParaRPr lang="en-GB" sz="11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Expectations are high. Poor formation is a real barrier to progress in early written literacy. Children need to be able to clearly read their written work in order to check and edit their work for spelling, punctuation and grammar mistakes. </a:t>
            </a:r>
          </a:p>
          <a:p>
            <a:pPr lvl="0"/>
            <a:endParaRPr lang="en-GB" sz="11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How we teach</a:t>
            </a:r>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Consistency in our approach</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We follow the recognised Nelson scheme – providing consistency in teaching across the school age range</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Modelling from teachers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Start early</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Children start a set cursive formation from EFYS through to Year 6 </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Children will be taught units of sound (digraphs) as a cursive join from EYFS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Weekly handwriting sessions (heavy modelling by teachers – application by children – assessment)</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Targeted booster formation sessions as directed by class teachers for those children with greater fine motor skill needs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Expectations…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 that children should securely joining a cursive style by the end of Year 2</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Expectation that children will begin to explore their own clearly legible handwriting style once they</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Goals</a:t>
            </a:r>
            <a:endParaRPr lang="en-GB" sz="1100" kern="1200" dirty="0" smtClean="0">
              <a:solidFill>
                <a:schemeClr val="tx1"/>
              </a:solidFill>
              <a:latin typeface="+mn-lt"/>
              <a:ea typeface="+mn-ea"/>
              <a:cs typeface="+mn-cs"/>
            </a:endParaRPr>
          </a:p>
          <a:p>
            <a:pPr lvl="2"/>
            <a:r>
              <a:rPr lang="en-GB" sz="1200" kern="1200" dirty="0" smtClean="0">
                <a:solidFill>
                  <a:schemeClr val="tx1"/>
                </a:solidFill>
                <a:latin typeface="+mn-lt"/>
                <a:ea typeface="+mn-ea"/>
                <a:cs typeface="+mn-cs"/>
              </a:rPr>
              <a:t>Build towards a pen license  </a:t>
            </a:r>
            <a:endParaRPr lang="en-GB" sz="11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570A8E-90CB-4581-A5AE-095E5F9171E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Why is reading important at CPS (our philosophy)? </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We firmly believe in fostering a ’reading for pleasure’ ethos in our children so that they  leave our school as well-read individuals who demonstrate an enjoyment of reading and fully understand its value </a:t>
            </a:r>
            <a:endParaRPr lang="en-GB" sz="1100" kern="1200" dirty="0" smtClean="0">
              <a:solidFill>
                <a:schemeClr val="tx1"/>
              </a:solidFill>
              <a:latin typeface="+mn-lt"/>
              <a:ea typeface="+mn-ea"/>
              <a:cs typeface="+mn-cs"/>
            </a:endParaRPr>
          </a:p>
          <a:p>
            <a:pPr lvl="0"/>
            <a:r>
              <a:rPr lang="en-GB" sz="1200" i="1" kern="1200" dirty="0" smtClean="0">
                <a:solidFill>
                  <a:schemeClr val="tx1"/>
                </a:solidFill>
                <a:latin typeface="+mn-lt"/>
                <a:ea typeface="+mn-ea"/>
                <a:cs typeface="+mn-cs"/>
              </a:rPr>
              <a:t>give everyone an equal chance in life by helping people become confident and enthusiastic readers. Quality</a:t>
            </a:r>
            <a:endParaRPr lang="en-GB" sz="11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We want to give children access to great texts which means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Teachers carefully selecting the texts in their plans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Text selection which compliment and enhance a topic or a unit of work in literacy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Enriching children with a variety of text genres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latin typeface="+mn-lt"/>
                <a:ea typeface="+mn-ea"/>
                <a:cs typeface="+mn-cs"/>
              </a:rPr>
              <a:t>	Examples…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Teachers sharing classic texts</a:t>
            </a:r>
          </a:p>
          <a:p>
            <a:pPr lvl="2"/>
            <a:r>
              <a:rPr lang="en-GB" sz="1200" b="1" kern="1200" dirty="0" smtClean="0">
                <a:solidFill>
                  <a:schemeClr val="tx1"/>
                </a:solidFill>
                <a:latin typeface="+mn-lt"/>
                <a:ea typeface="+mn-ea"/>
                <a:cs typeface="+mn-cs"/>
              </a:rPr>
              <a:t>Examples…</a:t>
            </a:r>
            <a:endParaRPr lang="en-GB" sz="1100" b="1"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570A8E-90CB-4581-A5AE-095E5F9171E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GB" sz="1200" kern="1200" dirty="0" smtClean="0">
                <a:solidFill>
                  <a:schemeClr val="tx1"/>
                </a:solidFill>
                <a:latin typeface="+mn-lt"/>
                <a:ea typeface="+mn-ea"/>
                <a:cs typeface="+mn-cs"/>
              </a:rPr>
              <a:t>If you look at</a:t>
            </a:r>
            <a:r>
              <a:rPr lang="en-GB" sz="1200" kern="1200" baseline="0" dirty="0" smtClean="0">
                <a:solidFill>
                  <a:schemeClr val="tx1"/>
                </a:solidFill>
                <a:latin typeface="+mn-lt"/>
                <a:ea typeface="+mn-ea"/>
                <a:cs typeface="+mn-cs"/>
              </a:rPr>
              <a:t> a persons lifetime of reading and expanding their minds through literature and then knuckle down to that seminal time of primary education, the rate of progress in reading is phenomenal between the ages of 5-11</a:t>
            </a:r>
          </a:p>
          <a:p>
            <a:pPr lvl="1"/>
            <a:endParaRPr lang="en-GB" sz="1200"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Majority of children cannot read when they enter EYFS</a:t>
            </a:r>
          </a:p>
          <a:p>
            <a:pPr lvl="1"/>
            <a:endParaRPr lang="en-GB" sz="12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To</a:t>
            </a:r>
            <a:r>
              <a:rPr lang="en-GB" sz="1200" kern="1200" baseline="0" dirty="0" smtClean="0">
                <a:solidFill>
                  <a:schemeClr val="tx1"/>
                </a:solidFill>
                <a:latin typeface="+mn-lt"/>
                <a:ea typeface="+mn-ea"/>
                <a:cs typeface="+mn-cs"/>
              </a:rPr>
              <a:t> explain that progress in more detail…</a:t>
            </a:r>
          </a:p>
          <a:p>
            <a:pPr lvl="1"/>
            <a:endParaRPr lang="en-GB" sz="12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In</a:t>
            </a:r>
            <a:r>
              <a:rPr lang="en-GB" sz="1200" kern="1200" baseline="0" dirty="0" smtClean="0">
                <a:solidFill>
                  <a:schemeClr val="tx1"/>
                </a:solidFill>
                <a:latin typeface="+mn-lt"/>
                <a:ea typeface="+mn-ea"/>
                <a:cs typeface="+mn-cs"/>
              </a:rPr>
              <a:t> EYFS through KS1 we focus on fostering a love of reading whilst ensuring that children are developing a sound skill set and agency surrounding how to decode new words. ‘How did you solve that’ </a:t>
            </a:r>
          </a:p>
          <a:p>
            <a:pPr lvl="1"/>
            <a:endParaRPr lang="en-GB" sz="1200" kern="1200" baseline="0" dirty="0" smtClean="0">
              <a:solidFill>
                <a:schemeClr val="tx1"/>
              </a:solidFill>
              <a:latin typeface="+mn-lt"/>
              <a:ea typeface="+mn-ea"/>
              <a:cs typeface="+mn-cs"/>
            </a:endParaRPr>
          </a:p>
          <a:p>
            <a:pPr lvl="1"/>
            <a:r>
              <a:rPr lang="en-GB" sz="1200" kern="1200" baseline="0" dirty="0" smtClean="0">
                <a:solidFill>
                  <a:schemeClr val="tx1"/>
                </a:solidFill>
                <a:latin typeface="+mn-lt"/>
                <a:ea typeface="+mn-ea"/>
                <a:cs typeface="+mn-cs"/>
              </a:rPr>
              <a:t>This process then overlaps with developing fluency and comprehension</a:t>
            </a:r>
          </a:p>
          <a:p>
            <a:pPr lvl="1"/>
            <a:endParaRPr lang="en-GB" sz="1200" kern="1200" baseline="0" dirty="0" smtClean="0">
              <a:solidFill>
                <a:schemeClr val="tx1"/>
              </a:solidFill>
              <a:latin typeface="+mn-lt"/>
              <a:ea typeface="+mn-ea"/>
              <a:cs typeface="+mn-cs"/>
            </a:endParaRPr>
          </a:p>
          <a:p>
            <a:pPr lvl="1"/>
            <a:r>
              <a:rPr lang="en-GB" sz="1200" kern="1200" baseline="0" dirty="0" smtClean="0">
                <a:solidFill>
                  <a:schemeClr val="tx1"/>
                </a:solidFill>
                <a:latin typeface="+mn-lt"/>
                <a:ea typeface="+mn-ea"/>
                <a:cs typeface="+mn-cs"/>
              </a:rPr>
              <a:t>As the process of decoding becomes innate and children access texts more freely, we look to enhance fluency of children’s understanding of what they are reading.   </a:t>
            </a:r>
            <a:endParaRPr lang="en-GB" sz="11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570A8E-90CB-4581-A5AE-095E5F9171E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So how do</a:t>
            </a:r>
            <a:r>
              <a:rPr lang="en-GB" sz="1200" b="1" kern="1200" baseline="0" dirty="0" smtClean="0">
                <a:solidFill>
                  <a:schemeClr val="tx1"/>
                </a:solidFill>
                <a:latin typeface="+mn-lt"/>
                <a:ea typeface="+mn-ea"/>
                <a:cs typeface="+mn-cs"/>
              </a:rPr>
              <a:t> we support these two key areas of development?</a:t>
            </a:r>
          </a:p>
          <a:p>
            <a:endParaRPr lang="en-GB" sz="1200" b="1"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We </a:t>
            </a:r>
            <a:r>
              <a:rPr lang="en-GB" sz="1100" b="0" kern="1200" baseline="0" dirty="0" smtClean="0">
                <a:solidFill>
                  <a:schemeClr val="tx1"/>
                </a:solidFill>
                <a:latin typeface="+mn-lt"/>
                <a:ea typeface="+mn-ea"/>
                <a:cs typeface="+mn-cs"/>
              </a:rPr>
              <a:t>look to optimise through</a:t>
            </a:r>
            <a:endParaRPr lang="en-GB" sz="1100" kern="1200" dirty="0" smtClean="0">
              <a:solidFill>
                <a:schemeClr val="tx1"/>
              </a:solidFill>
              <a:latin typeface="+mn-lt"/>
              <a:ea typeface="+mn-ea"/>
              <a:cs typeface="+mn-cs"/>
            </a:endParaRPr>
          </a:p>
          <a:p>
            <a:pPr lvl="2"/>
            <a:r>
              <a:rPr lang="en-GB" dirty="0" smtClean="0"/>
              <a:t>Teacher-led guided reading sessions (small group and whole class), assemblies, weekly class library sessions,  end of the day stories, army of pupils/staff </a:t>
            </a:r>
          </a:p>
          <a:p>
            <a:pPr lvl="2"/>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We</a:t>
            </a:r>
            <a:r>
              <a:rPr lang="en-GB" sz="1200" kern="1200" baseline="0" dirty="0" smtClean="0">
                <a:solidFill>
                  <a:schemeClr val="tx1"/>
                </a:solidFill>
                <a:latin typeface="+mn-lt"/>
                <a:ea typeface="+mn-ea"/>
                <a:cs typeface="+mn-cs"/>
              </a:rPr>
              <a:t> support children along a continuum using </a:t>
            </a:r>
            <a:r>
              <a:rPr lang="en-GB" sz="1200" kern="1200" dirty="0" smtClean="0">
                <a:solidFill>
                  <a:schemeClr val="tx1"/>
                </a:solidFill>
                <a:latin typeface="+mn-lt"/>
                <a:ea typeface="+mn-ea"/>
                <a:cs typeface="+mn-cs"/>
              </a:rPr>
              <a:t>Synthetics phonics</a:t>
            </a:r>
            <a:r>
              <a:rPr lang="en-GB" sz="1200" kern="1200" baseline="0" dirty="0" smtClean="0">
                <a:solidFill>
                  <a:schemeClr val="tx1"/>
                </a:solidFill>
                <a:latin typeface="+mn-lt"/>
                <a:ea typeface="+mn-ea"/>
                <a:cs typeface="+mn-cs"/>
              </a:rPr>
              <a:t>, modelling and  questioning to develop children’s f</a:t>
            </a:r>
            <a:r>
              <a:rPr lang="en-GB" sz="1200" kern="1200" dirty="0" smtClean="0">
                <a:solidFill>
                  <a:schemeClr val="tx1"/>
                </a:solidFill>
                <a:latin typeface="+mn-lt"/>
                <a:ea typeface="+mn-ea"/>
                <a:cs typeface="+mn-cs"/>
              </a:rPr>
              <a:t>luency (which</a:t>
            </a:r>
            <a:r>
              <a:rPr lang="en-GB" sz="1200" kern="1200" baseline="0" dirty="0" smtClean="0">
                <a:solidFill>
                  <a:schemeClr val="tx1"/>
                </a:solidFill>
                <a:latin typeface="+mn-lt"/>
                <a:ea typeface="+mn-ea"/>
                <a:cs typeface="+mn-cs"/>
              </a:rPr>
              <a:t> includes developing comprehension, developing opinions)</a:t>
            </a:r>
            <a:endParaRPr lang="en-GB" sz="1100" kern="1200" dirty="0" smtClean="0">
              <a:solidFill>
                <a:schemeClr val="tx1"/>
              </a:solidFill>
              <a:latin typeface="+mn-lt"/>
              <a:ea typeface="+mn-ea"/>
              <a:cs typeface="+mn-cs"/>
            </a:endParaRPr>
          </a:p>
          <a:p>
            <a:pPr lvl="1"/>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We</a:t>
            </a:r>
            <a:r>
              <a:rPr lang="en-GB" sz="1200" kern="1200" baseline="0" dirty="0" smtClean="0">
                <a:solidFill>
                  <a:schemeClr val="tx1"/>
                </a:solidFill>
                <a:latin typeface="+mn-lt"/>
                <a:ea typeface="+mn-ea"/>
                <a:cs typeface="+mn-cs"/>
              </a:rPr>
              <a:t> support children’s ability to c</a:t>
            </a:r>
            <a:r>
              <a:rPr lang="en-GB" sz="1200" kern="1200" dirty="0" smtClean="0">
                <a:solidFill>
                  <a:schemeClr val="tx1"/>
                </a:solidFill>
                <a:latin typeface="+mn-lt"/>
                <a:ea typeface="+mn-ea"/>
                <a:cs typeface="+mn-cs"/>
              </a:rPr>
              <a:t>omprehend sophisticated question and look to ensure that</a:t>
            </a:r>
            <a:r>
              <a:rPr lang="en-GB" sz="1200" kern="1200" baseline="0" dirty="0" smtClean="0">
                <a:solidFill>
                  <a:schemeClr val="tx1"/>
                </a:solidFill>
                <a:latin typeface="+mn-lt"/>
                <a:ea typeface="+mn-ea"/>
                <a:cs typeface="+mn-cs"/>
              </a:rPr>
              <a:t> they p</a:t>
            </a:r>
            <a:r>
              <a:rPr lang="en-GB" sz="1200" kern="1200" dirty="0" smtClean="0">
                <a:solidFill>
                  <a:schemeClr val="tx1"/>
                </a:solidFill>
                <a:latin typeface="+mn-lt"/>
                <a:ea typeface="+mn-ea"/>
                <a:cs typeface="+mn-cs"/>
              </a:rPr>
              <a:t>roducing a sound grip on inference</a:t>
            </a:r>
            <a:r>
              <a:rPr lang="en-GB" sz="1200" kern="1200" baseline="0" dirty="0" smtClean="0">
                <a:solidFill>
                  <a:schemeClr val="tx1"/>
                </a:solidFill>
                <a:latin typeface="+mn-lt"/>
                <a:ea typeface="+mn-ea"/>
                <a:cs typeface="+mn-cs"/>
              </a:rPr>
              <a:t> and</a:t>
            </a:r>
            <a:r>
              <a:rPr lang="en-GB" sz="1200" kern="1200" dirty="0" smtClean="0">
                <a:solidFill>
                  <a:schemeClr val="tx1"/>
                </a:solidFill>
                <a:latin typeface="+mn-lt"/>
                <a:ea typeface="+mn-ea"/>
                <a:cs typeface="+mn-cs"/>
              </a:rPr>
              <a:t> authorial judgements</a:t>
            </a:r>
            <a:endParaRPr lang="en-GB" sz="11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570A8E-90CB-4581-A5AE-095E5F9171E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Ask children what they are reading</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Work with the schools schemes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Accelerated Reader</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Project X</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Weekly guided reading books (KS1)</a:t>
            </a:r>
          </a:p>
          <a:p>
            <a:pPr lvl="0"/>
            <a:r>
              <a:rPr lang="en-GB" sz="1200" kern="1200" dirty="0" smtClean="0">
                <a:solidFill>
                  <a:schemeClr val="tx1"/>
                </a:solidFill>
                <a:latin typeface="+mn-lt"/>
                <a:ea typeface="+mn-ea"/>
                <a:cs typeface="+mn-cs"/>
              </a:rPr>
              <a:t>Model at home!</a:t>
            </a:r>
            <a:endParaRPr lang="en-GB" sz="1100" kern="1200" dirty="0" smtClean="0">
              <a:solidFill>
                <a:schemeClr val="tx1"/>
              </a:solidFill>
              <a:latin typeface="+mn-lt"/>
              <a:ea typeface="+mn-ea"/>
              <a:cs typeface="+mn-cs"/>
            </a:endParaRPr>
          </a:p>
          <a:p>
            <a:pPr lvl="0"/>
            <a:r>
              <a:rPr lang="en-GB" sz="1200" i="1" kern="1200" dirty="0" smtClean="0">
                <a:solidFill>
                  <a:schemeClr val="tx1"/>
                </a:solidFill>
                <a:latin typeface="+mn-lt"/>
                <a:ea typeface="+mn-ea"/>
                <a:cs typeface="+mn-cs"/>
              </a:rPr>
              <a:t>No conflict with what they are reading</a:t>
            </a:r>
            <a:endParaRPr lang="en-GB" sz="11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570A8E-90CB-4581-A5AE-095E5F9171E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AF6B93-3AD9-4EB7-AD71-876BA55FF860}" type="slidenum">
              <a:rPr lang="en-GB" smtClean="0"/>
              <a:pPr/>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6B93-3AD9-4EB7-AD71-876BA55FF860}" type="slidenum">
              <a:rPr lang="en-GB" smtClean="0"/>
              <a:pPr/>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670F7-3383-426F-AC1D-3BCE787773C9}" type="datetimeFigureOut">
              <a:rPr lang="en-GB" smtClean="0"/>
              <a:pPr/>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7000"/>
            <a:lum/>
          </a:blip>
          <a:srcRect/>
          <a:stretch>
            <a:fillRect l="-29000" r="-2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47670F7-3383-426F-AC1D-3BCE787773C9}" type="datetimeFigureOut">
              <a:rPr lang="en-GB" smtClean="0"/>
              <a:pPr/>
              <a:t>01/12/2017</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2AF6B93-3AD9-4EB7-AD71-876BA55FF860}" type="slidenum">
              <a:rPr lang="en-GB" smtClean="0"/>
              <a:pPr/>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12976"/>
            <a:ext cx="7543800" cy="1727448"/>
          </a:xfrm>
        </p:spPr>
        <p:txBody>
          <a:bodyPr>
            <a:normAutofit fontScale="90000"/>
          </a:bodyPr>
          <a:lstStyle/>
          <a:p>
            <a:pPr algn="ctr"/>
            <a:r>
              <a:rPr lang="en-GB" sz="6600" dirty="0" smtClean="0"/>
              <a:t>Reading, Spelling and Handwriting</a:t>
            </a:r>
            <a:endParaRPr lang="en-GB" sz="6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180775"/>
            <a:ext cx="648072" cy="6480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6237312"/>
            <a:ext cx="1224136" cy="612068"/>
          </a:xfrm>
          <a:prstGeom prst="rect">
            <a:avLst/>
          </a:prstGeom>
        </p:spPr>
      </p:pic>
    </p:spTree>
    <p:custDataLst>
      <p:tags r:id="rId1"/>
    </p:custDataLst>
    <p:extLst>
      <p:ext uri="{BB962C8B-B14F-4D97-AF65-F5344CB8AC3E}">
        <p14:creationId xmlns:p14="http://schemas.microsoft.com/office/powerpoint/2010/main" val="4289587027"/>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Spelling</a:t>
            </a:r>
            <a:endParaRPr lang="en-GB" dirty="0"/>
          </a:p>
        </p:txBody>
      </p:sp>
      <p:sp>
        <p:nvSpPr>
          <p:cNvPr id="3" name="Content Placeholder 2"/>
          <p:cNvSpPr>
            <a:spLocks noGrp="1"/>
          </p:cNvSpPr>
          <p:nvPr>
            <p:ph idx="1"/>
          </p:nvPr>
        </p:nvSpPr>
        <p:spPr>
          <a:xfrm>
            <a:off x="755576" y="332656"/>
            <a:ext cx="3888432" cy="5184576"/>
          </a:xfrm>
        </p:spPr>
        <p:txBody>
          <a:bodyPr>
            <a:normAutofit/>
          </a:bodyPr>
          <a:lstStyle/>
          <a:p>
            <a:pPr lvl="0"/>
            <a:r>
              <a:rPr lang="en-GB" dirty="0" smtClean="0"/>
              <a:t>We believe in producing </a:t>
            </a:r>
            <a:r>
              <a:rPr lang="en-GB" b="1" dirty="0" smtClean="0"/>
              <a:t>highly accurate spellers</a:t>
            </a:r>
          </a:p>
          <a:p>
            <a:pPr lvl="0"/>
            <a:r>
              <a:rPr lang="en-GB" dirty="0" smtClean="0"/>
              <a:t>Children - </a:t>
            </a:r>
            <a:r>
              <a:rPr lang="en-GB" b="1" dirty="0" smtClean="0"/>
              <a:t>play</a:t>
            </a:r>
            <a:r>
              <a:rPr lang="en-GB" dirty="0" smtClean="0"/>
              <a:t> with words, spot </a:t>
            </a:r>
            <a:r>
              <a:rPr lang="en-GB" b="1" dirty="0" smtClean="0"/>
              <a:t>patterns</a:t>
            </a:r>
            <a:r>
              <a:rPr lang="en-GB" dirty="0" smtClean="0"/>
              <a:t>, </a:t>
            </a:r>
            <a:r>
              <a:rPr lang="en-GB" b="1" dirty="0" smtClean="0"/>
              <a:t>recall</a:t>
            </a:r>
            <a:r>
              <a:rPr lang="en-GB" dirty="0" smtClean="0"/>
              <a:t>, </a:t>
            </a:r>
            <a:r>
              <a:rPr lang="en-GB" b="1" dirty="0" smtClean="0"/>
              <a:t>apply</a:t>
            </a:r>
            <a:r>
              <a:rPr lang="en-GB" dirty="0" smtClean="0"/>
              <a:t> rules and conventions</a:t>
            </a:r>
          </a:p>
          <a:p>
            <a:r>
              <a:rPr lang="en-GB" dirty="0" smtClean="0"/>
              <a:t>Teachers - provide </a:t>
            </a:r>
            <a:r>
              <a:rPr lang="en-GB" b="1" dirty="0" smtClean="0"/>
              <a:t>explicit rules </a:t>
            </a:r>
            <a:r>
              <a:rPr lang="en-GB" dirty="0" smtClean="0"/>
              <a:t>and conventions, </a:t>
            </a:r>
            <a:r>
              <a:rPr lang="en-GB" b="1" dirty="0" smtClean="0"/>
              <a:t>opportunity </a:t>
            </a:r>
            <a:r>
              <a:rPr lang="en-GB" dirty="0" smtClean="0"/>
              <a:t>to practise, </a:t>
            </a:r>
            <a:r>
              <a:rPr lang="en-GB" b="1" dirty="0" smtClean="0"/>
              <a:t>test</a:t>
            </a:r>
            <a:r>
              <a:rPr lang="en-GB" dirty="0" smtClean="0"/>
              <a:t> retention, </a:t>
            </a:r>
            <a:r>
              <a:rPr lang="en-GB" b="1" dirty="0" smtClean="0"/>
              <a:t>correct </a:t>
            </a:r>
            <a:r>
              <a:rPr lang="en-GB" dirty="0" smtClean="0"/>
              <a:t>spellings</a:t>
            </a:r>
          </a:p>
          <a:p>
            <a:pPr>
              <a:buNone/>
            </a:pPr>
            <a:endParaRPr lang="en-GB" dirty="0" smtClean="0"/>
          </a:p>
          <a:p>
            <a:pPr marL="0" indent="0">
              <a:buNone/>
            </a:pPr>
            <a:endParaRPr lang="en-GB" dirty="0"/>
          </a:p>
        </p:txBody>
      </p:sp>
      <p:pic>
        <p:nvPicPr>
          <p:cNvPr id="5" name="Picture 4"/>
          <p:cNvPicPr>
            <a:picLocks noChangeAspect="1"/>
          </p:cNvPicPr>
          <p:nvPr/>
        </p:nvPicPr>
        <p:blipFill>
          <a:blip r:embed="rId3" cstate="print"/>
          <a:stretch>
            <a:fillRect/>
          </a:stretch>
        </p:blipFill>
        <p:spPr>
          <a:xfrm>
            <a:off x="5004048" y="620688"/>
            <a:ext cx="3772643" cy="5328592"/>
          </a:xfrm>
          <a:prstGeom prst="rect">
            <a:avLst/>
          </a:prstGeom>
        </p:spPr>
      </p:pic>
    </p:spTree>
    <p:extLst>
      <p:ext uri="{BB962C8B-B14F-4D97-AF65-F5344CB8AC3E}">
        <p14:creationId xmlns:p14="http://schemas.microsoft.com/office/powerpoint/2010/main" val="2591069525"/>
      </p:ext>
    </p:extLst>
  </p:cSld>
  <p:clrMapOvr>
    <a:masterClrMapping/>
  </p:clrMapOvr>
  <mc:AlternateContent xmlns:mc="http://schemas.openxmlformats.org/markup-compatibility/2006" xmlns:p14="http://schemas.microsoft.com/office/powerpoint/2010/main">
    <mc:Choice Requires="p14">
      <p:transition spd="slow" p14:dur="800" advTm="15000">
        <p:circle/>
      </p:transition>
    </mc:Choice>
    <mc:Fallback xmlns="">
      <p:transition spd="slow" advTm="1500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Spelling</a:t>
            </a:r>
            <a:endParaRPr lang="en-GB" dirty="0"/>
          </a:p>
        </p:txBody>
      </p:sp>
      <p:sp>
        <p:nvSpPr>
          <p:cNvPr id="3" name="Content Placeholder 2"/>
          <p:cNvSpPr>
            <a:spLocks noGrp="1"/>
          </p:cNvSpPr>
          <p:nvPr>
            <p:ph idx="1"/>
          </p:nvPr>
        </p:nvSpPr>
        <p:spPr>
          <a:xfrm>
            <a:off x="755576" y="332656"/>
            <a:ext cx="7543800" cy="2376264"/>
          </a:xfrm>
        </p:spPr>
        <p:txBody>
          <a:bodyPr>
            <a:normAutofit/>
          </a:bodyPr>
          <a:lstStyle/>
          <a:p>
            <a:pPr>
              <a:buNone/>
            </a:pPr>
            <a:r>
              <a:rPr lang="en-GB" b="1" dirty="0" smtClean="0"/>
              <a:t>How we teach</a:t>
            </a:r>
            <a:r>
              <a:rPr lang="en-GB" dirty="0" smtClean="0"/>
              <a:t>...</a:t>
            </a:r>
          </a:p>
          <a:p>
            <a:pPr>
              <a:buNone/>
            </a:pPr>
            <a:endParaRPr lang="en-GB" dirty="0" smtClean="0"/>
          </a:p>
          <a:p>
            <a:pPr>
              <a:buNone/>
            </a:pPr>
            <a:endParaRPr lang="en-GB" dirty="0" smtClean="0"/>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3896638379"/>
              </p:ext>
            </p:extLst>
          </p:nvPr>
        </p:nvGraphicFramePr>
        <p:xfrm>
          <a:off x="539552" y="1268760"/>
          <a:ext cx="8136904" cy="3888432"/>
        </p:xfrm>
        <a:graphic>
          <a:graphicData uri="http://schemas.openxmlformats.org/drawingml/2006/table">
            <a:tbl>
              <a:tblPr firstRow="1" bandRow="1">
                <a:tableStyleId>{5C22544A-7EE6-4342-B048-85BDC9FD1C3A}</a:tableStyleId>
              </a:tblPr>
              <a:tblGrid>
                <a:gridCol w="1553409"/>
                <a:gridCol w="4290368"/>
                <a:gridCol w="2293127"/>
              </a:tblGrid>
              <a:tr h="590864">
                <a:tc>
                  <a:txBody>
                    <a:bodyPr/>
                    <a:lstStyle/>
                    <a:p>
                      <a:pPr algn="ctr"/>
                      <a:r>
                        <a:rPr lang="en-GB" dirty="0" smtClean="0"/>
                        <a:t>EYFS</a:t>
                      </a:r>
                      <a:endParaRPr lang="en-GB" dirty="0"/>
                    </a:p>
                  </a:txBody>
                  <a:tcPr/>
                </a:tc>
                <a:tc>
                  <a:txBody>
                    <a:bodyPr/>
                    <a:lstStyle/>
                    <a:p>
                      <a:pPr algn="ctr"/>
                      <a:r>
                        <a:rPr lang="en-GB" dirty="0" smtClean="0"/>
                        <a:t>KS1</a:t>
                      </a:r>
                      <a:endParaRPr lang="en-GB" dirty="0"/>
                    </a:p>
                  </a:txBody>
                  <a:tcPr/>
                </a:tc>
                <a:tc>
                  <a:txBody>
                    <a:bodyPr/>
                    <a:lstStyle/>
                    <a:p>
                      <a:pPr algn="ctr"/>
                      <a:r>
                        <a:rPr lang="en-GB" dirty="0" smtClean="0"/>
                        <a:t>KS2</a:t>
                      </a:r>
                      <a:endParaRPr lang="en-GB" dirty="0"/>
                    </a:p>
                  </a:txBody>
                  <a:tcPr/>
                </a:tc>
              </a:tr>
              <a:tr h="3297568">
                <a:tc>
                  <a:txBody>
                    <a:bodyPr/>
                    <a:lstStyle/>
                    <a:p>
                      <a:pPr>
                        <a:buFont typeface="Arial" pitchFamily="34" charset="0"/>
                        <a:buChar char="•"/>
                      </a:pPr>
                      <a:r>
                        <a:rPr lang="en-GB" sz="1800" kern="1200" dirty="0" smtClean="0">
                          <a:solidFill>
                            <a:schemeClr val="dk1"/>
                          </a:solidFill>
                          <a:latin typeface="+mn-lt"/>
                          <a:ea typeface="+mn-ea"/>
                          <a:cs typeface="+mn-cs"/>
                        </a:rPr>
                        <a:t>Daily phonics practise  -  </a:t>
                      </a:r>
                    </a:p>
                    <a:p>
                      <a:r>
                        <a:rPr lang="en-GB" sz="1800" kern="1200" dirty="0" smtClean="0">
                          <a:solidFill>
                            <a:schemeClr val="dk1"/>
                          </a:solidFill>
                          <a:latin typeface="+mn-lt"/>
                          <a:ea typeface="+mn-ea"/>
                          <a:cs typeface="+mn-cs"/>
                        </a:rPr>
                        <a:t>making connections  between reading and writing</a:t>
                      </a:r>
                      <a:endParaRPr lang="en-GB" dirty="0"/>
                    </a:p>
                  </a:txBody>
                  <a:tcPr/>
                </a:tc>
                <a:tc>
                  <a:txBody>
                    <a:bodyPr/>
                    <a:lstStyle/>
                    <a:p>
                      <a:pPr lvl="0">
                        <a:buFont typeface="Arial" pitchFamily="34" charset="0"/>
                        <a:buChar char="•"/>
                      </a:pPr>
                      <a:r>
                        <a:rPr lang="en-GB" sz="1800" kern="1200" dirty="0" smtClean="0">
                          <a:solidFill>
                            <a:schemeClr val="dk1"/>
                          </a:solidFill>
                          <a:latin typeface="+mn-lt"/>
                          <a:ea typeface="+mn-ea"/>
                          <a:cs typeface="+mn-cs"/>
                        </a:rPr>
                        <a:t>Daily synthetic phonics (L&amp;S</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programme)</a:t>
                      </a:r>
                      <a:endParaRPr lang="en-GB" sz="16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Spelling homework</a:t>
                      </a:r>
                      <a:endParaRPr lang="en-GB" sz="16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Dictations</a:t>
                      </a:r>
                      <a:endParaRPr lang="en-GB" sz="16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Weekly word exploration</a:t>
                      </a:r>
                    </a:p>
                    <a:p>
                      <a:pPr lvl="0">
                        <a:buFont typeface="Arial" pitchFamily="34" charset="0"/>
                        <a:buNone/>
                      </a:pPr>
                      <a:r>
                        <a:rPr lang="en-GB" sz="1800" kern="1200" dirty="0" smtClean="0">
                          <a:solidFill>
                            <a:schemeClr val="dk1"/>
                          </a:solidFill>
                          <a:latin typeface="+mn-lt"/>
                          <a:ea typeface="+mn-ea"/>
                          <a:cs typeface="+mn-cs"/>
                        </a:rPr>
                        <a:t>e.g. when we use </a:t>
                      </a:r>
                      <a:r>
                        <a:rPr lang="en-GB" sz="1800" b="1" i="1" kern="1200" dirty="0" err="1" smtClean="0">
                          <a:solidFill>
                            <a:schemeClr val="dk1"/>
                          </a:solidFill>
                          <a:latin typeface="+mn-lt"/>
                          <a:ea typeface="+mn-ea"/>
                          <a:cs typeface="+mn-cs"/>
                        </a:rPr>
                        <a:t>tch</a:t>
                      </a:r>
                      <a:r>
                        <a:rPr lang="en-GB" sz="1800" kern="1200" dirty="0" smtClean="0">
                          <a:solidFill>
                            <a:schemeClr val="dk1"/>
                          </a:solidFill>
                          <a:latin typeface="+mn-lt"/>
                          <a:ea typeface="+mn-ea"/>
                          <a:cs typeface="+mn-cs"/>
                        </a:rPr>
                        <a:t> or </a:t>
                      </a:r>
                      <a:r>
                        <a:rPr lang="en-GB" sz="1800" b="1" i="1" kern="1200" dirty="0" err="1" smtClean="0">
                          <a:solidFill>
                            <a:schemeClr val="dk1"/>
                          </a:solidFill>
                          <a:latin typeface="+mn-lt"/>
                          <a:ea typeface="+mn-ea"/>
                          <a:cs typeface="+mn-cs"/>
                        </a:rPr>
                        <a:t>ch</a:t>
                      </a:r>
                      <a:r>
                        <a:rPr lang="en-GB" sz="1800" kern="1200" dirty="0" smtClean="0">
                          <a:solidFill>
                            <a:schemeClr val="dk1"/>
                          </a:solidFill>
                          <a:latin typeface="+mn-lt"/>
                          <a:ea typeface="+mn-ea"/>
                          <a:cs typeface="+mn-cs"/>
                        </a:rPr>
                        <a:t> in a spelling.  M</a:t>
                      </a:r>
                      <a:r>
                        <a:rPr lang="en-GB" sz="1800" kern="1200" dirty="0" smtClean="0">
                          <a:solidFill>
                            <a:srgbClr val="FF0000"/>
                          </a:solidFill>
                          <a:latin typeface="+mn-lt"/>
                          <a:ea typeface="+mn-ea"/>
                          <a:cs typeface="+mn-cs"/>
                        </a:rPr>
                        <a:t>a</a:t>
                      </a:r>
                      <a:r>
                        <a:rPr lang="en-GB" sz="1800" b="1" kern="1200" dirty="0" smtClean="0">
                          <a:solidFill>
                            <a:schemeClr val="dk1"/>
                          </a:solidFill>
                          <a:latin typeface="+mn-lt"/>
                          <a:ea typeface="+mn-ea"/>
                          <a:cs typeface="+mn-cs"/>
                        </a:rPr>
                        <a:t>tch</a:t>
                      </a:r>
                      <a:r>
                        <a:rPr lang="en-GB" sz="1800" kern="1200" dirty="0" smtClean="0">
                          <a:solidFill>
                            <a:schemeClr val="dk1"/>
                          </a:solidFill>
                          <a:latin typeface="+mn-lt"/>
                          <a:ea typeface="+mn-ea"/>
                          <a:cs typeface="+mn-cs"/>
                        </a:rPr>
                        <a:t> – short vowel sounds, b</a:t>
                      </a:r>
                      <a:r>
                        <a:rPr lang="en-GB" sz="1800" kern="1200" dirty="0" smtClean="0">
                          <a:solidFill>
                            <a:srgbClr val="FF0000"/>
                          </a:solidFill>
                          <a:latin typeface="+mn-lt"/>
                          <a:ea typeface="+mn-ea"/>
                          <a:cs typeface="+mn-cs"/>
                        </a:rPr>
                        <a:t>ea</a:t>
                      </a:r>
                      <a:r>
                        <a:rPr lang="en-GB" sz="1800" b="1" kern="1200" dirty="0" smtClean="0">
                          <a:solidFill>
                            <a:schemeClr val="dk1"/>
                          </a:solidFill>
                          <a:latin typeface="+mn-lt"/>
                          <a:ea typeface="+mn-ea"/>
                          <a:cs typeface="+mn-cs"/>
                        </a:rPr>
                        <a:t>ch</a:t>
                      </a:r>
                      <a:r>
                        <a:rPr lang="en-GB" sz="1800" kern="1200" dirty="0" smtClean="0">
                          <a:solidFill>
                            <a:schemeClr val="dk1"/>
                          </a:solidFill>
                          <a:latin typeface="+mn-lt"/>
                          <a:ea typeface="+mn-ea"/>
                          <a:cs typeface="+mn-cs"/>
                        </a:rPr>
                        <a:t> – long vowel sounds</a:t>
                      </a:r>
                      <a:endParaRPr lang="en-GB" dirty="0"/>
                    </a:p>
                  </a:txBody>
                  <a:tcPr/>
                </a:tc>
                <a:tc>
                  <a:txBody>
                    <a:bodyPr/>
                    <a:lstStyle/>
                    <a:p>
                      <a:pPr lvl="0">
                        <a:buFont typeface="Arial" pitchFamily="34" charset="0"/>
                        <a:buChar char="•"/>
                      </a:pPr>
                      <a:r>
                        <a:rPr lang="en-GB" sz="1800" kern="1200" dirty="0" smtClean="0">
                          <a:solidFill>
                            <a:schemeClr val="dk1"/>
                          </a:solidFill>
                          <a:latin typeface="+mn-lt"/>
                          <a:ea typeface="+mn-ea"/>
                          <a:cs typeface="+mn-cs"/>
                        </a:rPr>
                        <a:t>Use of ‘Spellings Pathway’ N.C</a:t>
                      </a:r>
                    </a:p>
                    <a:p>
                      <a:pPr lvl="0">
                        <a:buFont typeface="Arial" pitchFamily="34" charset="0"/>
                        <a:buChar char="•"/>
                      </a:pPr>
                      <a:r>
                        <a:rPr lang="en-GB" sz="1800" kern="1200" dirty="0" smtClean="0">
                          <a:solidFill>
                            <a:schemeClr val="dk1"/>
                          </a:solidFill>
                          <a:latin typeface="+mn-lt"/>
                          <a:ea typeface="+mn-ea"/>
                          <a:cs typeface="+mn-cs"/>
                        </a:rPr>
                        <a:t>3 x 15 min sessions</a:t>
                      </a:r>
                    </a:p>
                    <a:p>
                      <a:pPr lvl="0">
                        <a:buFont typeface="Arial" pitchFamily="34" charset="0"/>
                        <a:buChar char="•"/>
                      </a:pPr>
                      <a:r>
                        <a:rPr lang="en-GB" sz="1800" kern="1200" dirty="0" smtClean="0">
                          <a:solidFill>
                            <a:schemeClr val="dk1"/>
                          </a:solidFill>
                          <a:latin typeface="+mn-lt"/>
                          <a:ea typeface="+mn-ea"/>
                          <a:cs typeface="+mn-cs"/>
                        </a:rPr>
                        <a:t>Dictations/Tests </a:t>
                      </a:r>
                      <a:endParaRPr lang="en-GB" sz="16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Spelling homework </a:t>
                      </a:r>
                      <a:endParaRPr lang="en-GB" sz="1600" kern="1200" dirty="0" smtClean="0">
                        <a:solidFill>
                          <a:schemeClr val="dk1"/>
                        </a:solidFill>
                        <a:latin typeface="+mn-lt"/>
                        <a:ea typeface="+mn-ea"/>
                        <a:cs typeface="+mn-cs"/>
                      </a:endParaRPr>
                    </a:p>
                    <a:p>
                      <a:endParaRPr lang="en-GB" dirty="0"/>
                    </a:p>
                  </a:txBody>
                  <a:tcPr/>
                </a:tc>
              </a:tr>
            </a:tbl>
          </a:graphicData>
        </a:graphic>
      </p:graphicFrame>
    </p:spTree>
    <p:extLst>
      <p:ext uri="{BB962C8B-B14F-4D97-AF65-F5344CB8AC3E}">
        <p14:creationId xmlns:p14="http://schemas.microsoft.com/office/powerpoint/2010/main" val="2932471760"/>
      </p:ext>
    </p:extLst>
  </p:cSld>
  <p:clrMapOvr>
    <a:masterClrMapping/>
  </p:clrMapOvr>
  <mc:AlternateContent xmlns:mc="http://schemas.openxmlformats.org/markup-compatibility/2006" xmlns:p14="http://schemas.microsoft.com/office/powerpoint/2010/main">
    <mc:Choice Requires="p14">
      <p:transition spd="slow" p14:dur="800" advTm="15000">
        <p:circle/>
      </p:transition>
    </mc:Choice>
    <mc:Fallback xmlns="">
      <p:transition spd="slow" advTm="1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2982.JPG"/>
          <p:cNvPicPr>
            <a:picLocks noChangeAspect="1"/>
          </p:cNvPicPr>
          <p:nvPr/>
        </p:nvPicPr>
        <p:blipFill>
          <a:blip r:embed="rId3" cstate="print"/>
          <a:srcRect t="8889" b="11111"/>
          <a:stretch>
            <a:fillRect/>
          </a:stretch>
        </p:blipFill>
        <p:spPr>
          <a:xfrm>
            <a:off x="4644008" y="3429000"/>
            <a:ext cx="4320480" cy="2592288"/>
          </a:xfrm>
          <a:prstGeom prst="rect">
            <a:avLst/>
          </a:prstGeom>
        </p:spPr>
      </p:pic>
      <p:pic>
        <p:nvPicPr>
          <p:cNvPr id="6" name="Picture 2"/>
          <p:cNvPicPr>
            <a:picLocks noChangeAspect="1" noChangeArrowheads="1"/>
          </p:cNvPicPr>
          <p:nvPr/>
        </p:nvPicPr>
        <p:blipFill>
          <a:blip r:embed="rId4" cstate="print"/>
          <a:srcRect t="28432" b="20389"/>
          <a:stretch>
            <a:fillRect/>
          </a:stretch>
        </p:blipFill>
        <p:spPr bwMode="auto">
          <a:xfrm>
            <a:off x="1763688" y="404664"/>
            <a:ext cx="6223024" cy="648072"/>
          </a:xfrm>
          <a:prstGeom prst="rect">
            <a:avLst/>
          </a:prstGeom>
          <a:noFill/>
          <a:ln w="9525">
            <a:noFill/>
            <a:miter lim="800000"/>
            <a:headEnd/>
            <a:tailEnd/>
          </a:ln>
        </p:spPr>
      </p:pic>
      <p:sp>
        <p:nvSpPr>
          <p:cNvPr id="2" name="Title 1"/>
          <p:cNvSpPr>
            <a:spLocks noGrp="1"/>
          </p:cNvSpPr>
          <p:nvPr>
            <p:ph type="title"/>
          </p:nvPr>
        </p:nvSpPr>
        <p:spPr>
          <a:xfrm>
            <a:off x="762000" y="4572000"/>
            <a:ext cx="7770440" cy="1600200"/>
          </a:xfrm>
        </p:spPr>
        <p:txBody>
          <a:bodyPr>
            <a:normAutofit/>
          </a:bodyPr>
          <a:lstStyle/>
          <a:p>
            <a:r>
              <a:rPr lang="en-GB" dirty="0" smtClean="0"/>
              <a:t>Handwriting</a:t>
            </a:r>
            <a:endParaRPr lang="en-GB" dirty="0"/>
          </a:p>
        </p:txBody>
      </p:sp>
      <p:sp>
        <p:nvSpPr>
          <p:cNvPr id="3" name="Content Placeholder 2"/>
          <p:cNvSpPr>
            <a:spLocks noGrp="1"/>
          </p:cNvSpPr>
          <p:nvPr>
            <p:ph idx="1"/>
          </p:nvPr>
        </p:nvSpPr>
        <p:spPr>
          <a:xfrm>
            <a:off x="762000" y="685800"/>
            <a:ext cx="7842448" cy="2959224"/>
          </a:xfrm>
        </p:spPr>
        <p:txBody>
          <a:bodyPr>
            <a:noAutofit/>
          </a:bodyPr>
          <a:lstStyle/>
          <a:p>
            <a:endParaRPr lang="en-GB" sz="3200" dirty="0" smtClean="0"/>
          </a:p>
          <a:p>
            <a:pPr>
              <a:buNone/>
            </a:pPr>
            <a:endParaRPr lang="en-GB" sz="3200" dirty="0" smtClean="0"/>
          </a:p>
          <a:p>
            <a:r>
              <a:rPr lang="en-GB" sz="3200" dirty="0" smtClean="0"/>
              <a:t>The importance of joined writing</a:t>
            </a:r>
          </a:p>
          <a:p>
            <a:r>
              <a:rPr lang="en-GB" sz="3200" dirty="0" smtClean="0"/>
              <a:t>Highest expectations</a:t>
            </a:r>
          </a:p>
          <a:p>
            <a:pPr marL="274320" lvl="1"/>
            <a:endParaRPr lang="en-GB" sz="2000" dirty="0" smtClean="0"/>
          </a:p>
          <a:p>
            <a:endParaRPr lang="en-GB" sz="3200" dirty="0" smtClean="0"/>
          </a:p>
          <a:p>
            <a:endParaRPr lang="en-GB" sz="3200" dirty="0" smtClean="0"/>
          </a:p>
          <a:p>
            <a:pPr>
              <a:buNone/>
            </a:pPr>
            <a:endParaRPr lang="en-GB" sz="3200" dirty="0" smtClean="0"/>
          </a:p>
          <a:p>
            <a:endParaRPr lang="en-GB" sz="1800" dirty="0" smtClean="0"/>
          </a:p>
        </p:txBody>
      </p:sp>
      <p:pic>
        <p:nvPicPr>
          <p:cNvPr id="5" name="Picture 4" descr="IMG_2988.JPG"/>
          <p:cNvPicPr>
            <a:picLocks noChangeAspect="1"/>
          </p:cNvPicPr>
          <p:nvPr/>
        </p:nvPicPr>
        <p:blipFill>
          <a:blip r:embed="rId5" cstate="print">
            <a:lum bright="6000"/>
          </a:blip>
          <a:srcRect b="21671"/>
          <a:stretch>
            <a:fillRect/>
          </a:stretch>
        </p:blipFill>
        <p:spPr>
          <a:xfrm>
            <a:off x="323528" y="2060848"/>
            <a:ext cx="2895786" cy="3024336"/>
          </a:xfrm>
          <a:prstGeom prst="rect">
            <a:avLst/>
          </a:prstGeom>
        </p:spPr>
      </p:pic>
      <p:pic>
        <p:nvPicPr>
          <p:cNvPr id="7" name="Picture 6" descr="IMG_2987.JPG"/>
          <p:cNvPicPr>
            <a:picLocks noChangeAspect="1"/>
          </p:cNvPicPr>
          <p:nvPr/>
        </p:nvPicPr>
        <p:blipFill>
          <a:blip r:embed="rId6" cstate="print">
            <a:lum bright="10000"/>
          </a:blip>
          <a:srcRect t="10256" b="20513"/>
          <a:stretch>
            <a:fillRect/>
          </a:stretch>
        </p:blipFill>
        <p:spPr>
          <a:xfrm>
            <a:off x="2699792" y="2276872"/>
            <a:ext cx="4523957" cy="2088232"/>
          </a:xfrm>
          <a:prstGeom prst="rect">
            <a:avLst/>
          </a:prstGeom>
        </p:spPr>
      </p:pic>
    </p:spTree>
    <p:extLst>
      <p:ext uri="{BB962C8B-B14F-4D97-AF65-F5344CB8AC3E}">
        <p14:creationId xmlns:p14="http://schemas.microsoft.com/office/powerpoint/2010/main" val="3350890827"/>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rot="20511551">
            <a:off x="2837600" y="3570642"/>
            <a:ext cx="6223024" cy="1410317"/>
          </a:xfrm>
          <a:prstGeom prst="rect">
            <a:avLst/>
          </a:prstGeom>
          <a:noFill/>
          <a:ln w="9525">
            <a:noFill/>
            <a:miter lim="800000"/>
            <a:headEnd/>
            <a:tailEnd/>
          </a:ln>
        </p:spPr>
      </p:pic>
      <p:sp>
        <p:nvSpPr>
          <p:cNvPr id="2" name="Title 1"/>
          <p:cNvSpPr>
            <a:spLocks noGrp="1"/>
          </p:cNvSpPr>
          <p:nvPr>
            <p:ph type="title"/>
          </p:nvPr>
        </p:nvSpPr>
        <p:spPr>
          <a:xfrm>
            <a:off x="762000" y="4572000"/>
            <a:ext cx="7770440" cy="1600200"/>
          </a:xfrm>
        </p:spPr>
        <p:txBody>
          <a:bodyPr>
            <a:normAutofit/>
          </a:bodyPr>
          <a:lstStyle/>
          <a:p>
            <a:r>
              <a:rPr lang="en-GB" dirty="0" smtClean="0"/>
              <a:t>Handwriting</a:t>
            </a:r>
            <a:endParaRPr lang="en-GB" dirty="0"/>
          </a:p>
        </p:txBody>
      </p:sp>
      <p:sp>
        <p:nvSpPr>
          <p:cNvPr id="3" name="Content Placeholder 2"/>
          <p:cNvSpPr>
            <a:spLocks noGrp="1"/>
          </p:cNvSpPr>
          <p:nvPr>
            <p:ph idx="1"/>
          </p:nvPr>
        </p:nvSpPr>
        <p:spPr>
          <a:xfrm>
            <a:off x="762000" y="685800"/>
            <a:ext cx="7842448" cy="4039344"/>
          </a:xfrm>
        </p:spPr>
        <p:txBody>
          <a:bodyPr>
            <a:noAutofit/>
          </a:bodyPr>
          <a:lstStyle/>
          <a:p>
            <a:endParaRPr lang="en-GB" sz="3200" dirty="0" smtClean="0"/>
          </a:p>
          <a:p>
            <a:endParaRPr lang="en-GB" sz="3200" dirty="0" smtClean="0"/>
          </a:p>
          <a:p>
            <a:endParaRPr lang="en-GB" sz="3200" dirty="0" smtClean="0"/>
          </a:p>
          <a:p>
            <a:pPr>
              <a:buNone/>
            </a:pPr>
            <a:r>
              <a:rPr lang="en-GB" sz="3200" b="1" dirty="0" smtClean="0"/>
              <a:t>How we teach…</a:t>
            </a:r>
          </a:p>
          <a:p>
            <a:r>
              <a:rPr lang="en-GB" dirty="0" smtClean="0"/>
              <a:t>consistency of approach</a:t>
            </a:r>
          </a:p>
          <a:p>
            <a:r>
              <a:rPr lang="en-GB" dirty="0" smtClean="0"/>
              <a:t>start early</a:t>
            </a:r>
          </a:p>
          <a:p>
            <a:r>
              <a:rPr lang="en-GB" sz="2400" dirty="0" smtClean="0"/>
              <a:t>weekly handwriting sessions</a:t>
            </a:r>
          </a:p>
          <a:p>
            <a:r>
              <a:rPr lang="en-GB" dirty="0" smtClean="0"/>
              <a:t>targeted formation sessions</a:t>
            </a:r>
          </a:p>
          <a:p>
            <a:r>
              <a:rPr lang="en-GB" dirty="0" smtClean="0"/>
              <a:t>expectation</a:t>
            </a:r>
          </a:p>
          <a:p>
            <a:r>
              <a:rPr lang="en-GB" dirty="0" smtClean="0"/>
              <a:t>set goals</a:t>
            </a:r>
          </a:p>
          <a:p>
            <a:pPr marL="274320" lvl="1"/>
            <a:endParaRPr lang="en-GB" sz="2000" dirty="0" smtClean="0"/>
          </a:p>
          <a:p>
            <a:endParaRPr lang="en-GB" sz="3200" dirty="0" smtClean="0"/>
          </a:p>
          <a:p>
            <a:endParaRPr lang="en-GB" sz="3200" dirty="0" smtClean="0"/>
          </a:p>
          <a:p>
            <a:pPr>
              <a:buNone/>
            </a:pPr>
            <a:endParaRPr lang="en-GB" sz="3200" dirty="0" smtClean="0"/>
          </a:p>
          <a:p>
            <a:endParaRPr lang="en-GB" sz="1800" dirty="0" smtClean="0"/>
          </a:p>
        </p:txBody>
      </p:sp>
      <p:pic>
        <p:nvPicPr>
          <p:cNvPr id="4" name="Picture 3" descr="51BN8JH1EYL._AC_UL320_SR254,320_.jpg"/>
          <p:cNvPicPr>
            <a:picLocks noChangeAspect="1"/>
          </p:cNvPicPr>
          <p:nvPr/>
        </p:nvPicPr>
        <p:blipFill>
          <a:blip r:embed="rId4" cstate="print"/>
          <a:stretch>
            <a:fillRect/>
          </a:stretch>
        </p:blipFill>
        <p:spPr>
          <a:xfrm rot="740831">
            <a:off x="5746211" y="799262"/>
            <a:ext cx="1933720" cy="2436182"/>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a:off x="3851920" y="3284984"/>
            <a:ext cx="1835326" cy="1152128"/>
          </a:xfrm>
          <a:prstGeom prst="rect">
            <a:avLst/>
          </a:prstGeom>
          <a:noFill/>
          <a:ln w="9525">
            <a:noFill/>
            <a:miter lim="800000"/>
            <a:headEnd/>
            <a:tailEnd/>
          </a:ln>
        </p:spPr>
      </p:pic>
    </p:spTree>
    <p:extLst>
      <p:ext uri="{BB962C8B-B14F-4D97-AF65-F5344CB8AC3E}">
        <p14:creationId xmlns:p14="http://schemas.microsoft.com/office/powerpoint/2010/main" val="568465880"/>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5250160" cy="1600200"/>
          </a:xfrm>
        </p:spPr>
        <p:txBody>
          <a:bodyPr>
            <a:normAutofit fontScale="90000"/>
          </a:bodyPr>
          <a:lstStyle/>
          <a:p>
            <a:r>
              <a:rPr lang="en-GB" dirty="0" smtClean="0"/>
              <a:t>Why is reading important at CPS?</a:t>
            </a:r>
            <a:endParaRPr lang="en-GB" dirty="0"/>
          </a:p>
        </p:txBody>
      </p:sp>
      <p:sp>
        <p:nvSpPr>
          <p:cNvPr id="3" name="Content Placeholder 2"/>
          <p:cNvSpPr>
            <a:spLocks noGrp="1"/>
          </p:cNvSpPr>
          <p:nvPr>
            <p:ph idx="1"/>
          </p:nvPr>
        </p:nvSpPr>
        <p:spPr>
          <a:xfrm>
            <a:off x="762000" y="685800"/>
            <a:ext cx="7543800" cy="4543400"/>
          </a:xfrm>
        </p:spPr>
        <p:txBody>
          <a:bodyPr>
            <a:normAutofit fontScale="92500"/>
          </a:bodyPr>
          <a:lstStyle/>
          <a:p>
            <a:pPr>
              <a:buNone/>
            </a:pPr>
            <a:endParaRPr lang="en-GB" i="1" dirty="0" smtClean="0"/>
          </a:p>
          <a:p>
            <a:pPr>
              <a:buNone/>
            </a:pPr>
            <a:r>
              <a:rPr lang="en-GB" i="1" dirty="0" smtClean="0"/>
              <a:t>‘The simplest way to make sure that we raise literate children is to teach them to read, and to show them that reading is a pleasurable activity. And that means, at its simplest, finding books that they enjoy, giving them access to those books, and letting them read them.’ </a:t>
            </a:r>
            <a:r>
              <a:rPr lang="en-GB" sz="1500" dirty="0" smtClean="0"/>
              <a:t>Neil Garman, children’s author</a:t>
            </a:r>
          </a:p>
          <a:p>
            <a:r>
              <a:rPr lang="en-GB" dirty="0" smtClean="0"/>
              <a:t>Our philosophy is reading for pleasure </a:t>
            </a:r>
          </a:p>
          <a:p>
            <a:pPr lvl="1"/>
            <a:r>
              <a:rPr lang="en-GB" dirty="0" smtClean="0"/>
              <a:t>give everyone an </a:t>
            </a:r>
            <a:r>
              <a:rPr lang="en-GB" b="1" dirty="0" smtClean="0"/>
              <a:t>equal</a:t>
            </a:r>
            <a:r>
              <a:rPr lang="en-GB" dirty="0" smtClean="0"/>
              <a:t> chance in life by helping children become well rounded, </a:t>
            </a:r>
            <a:r>
              <a:rPr lang="en-GB" b="1" dirty="0" smtClean="0"/>
              <a:t>confident</a:t>
            </a:r>
            <a:r>
              <a:rPr lang="en-GB" dirty="0" smtClean="0"/>
              <a:t> and enthusiastic readers.</a:t>
            </a:r>
          </a:p>
          <a:p>
            <a:pPr lvl="0"/>
            <a:r>
              <a:rPr lang="en-GB" dirty="0" smtClean="0"/>
              <a:t>Access to great texts</a:t>
            </a:r>
          </a:p>
          <a:p>
            <a:pPr lvl="1"/>
            <a:r>
              <a:rPr lang="en-GB" dirty="0" smtClean="0"/>
              <a:t>variety of genres</a:t>
            </a:r>
          </a:p>
          <a:p>
            <a:pPr lvl="1"/>
            <a:r>
              <a:rPr lang="en-GB" dirty="0" smtClean="0"/>
              <a:t>sharing classic texts</a:t>
            </a:r>
          </a:p>
          <a:p>
            <a:pPr lvl="0"/>
            <a:endParaRPr lang="en-GB" dirty="0" smtClean="0"/>
          </a:p>
          <a:p>
            <a:endParaRPr lang="en-GB" dirty="0" smtClean="0"/>
          </a:p>
          <a:p>
            <a:endParaRPr lang="en-GB" dirty="0" smtClean="0"/>
          </a:p>
          <a:p>
            <a:pPr marL="0" indent="0">
              <a:buNone/>
            </a:pPr>
            <a:endParaRPr lang="en-GB" i="1" dirty="0" smtClean="0"/>
          </a:p>
        </p:txBody>
      </p:sp>
      <p:pic>
        <p:nvPicPr>
          <p:cNvPr id="4" name="Picture 3"/>
          <p:cNvPicPr>
            <a:picLocks noChangeAspect="1"/>
          </p:cNvPicPr>
          <p:nvPr/>
        </p:nvPicPr>
        <p:blipFill>
          <a:blip r:embed="rId3" cstate="print"/>
          <a:stretch>
            <a:fillRect/>
          </a:stretch>
        </p:blipFill>
        <p:spPr>
          <a:xfrm>
            <a:off x="5148064" y="3284984"/>
            <a:ext cx="1351956" cy="2082180"/>
          </a:xfrm>
          <a:prstGeom prst="rect">
            <a:avLst/>
          </a:prstGeom>
        </p:spPr>
      </p:pic>
      <p:pic>
        <p:nvPicPr>
          <p:cNvPr id="5" name="Picture 4"/>
          <p:cNvPicPr>
            <a:picLocks noChangeAspect="1"/>
          </p:cNvPicPr>
          <p:nvPr/>
        </p:nvPicPr>
        <p:blipFill>
          <a:blip r:embed="rId4" cstate="print"/>
          <a:stretch>
            <a:fillRect/>
          </a:stretch>
        </p:blipFill>
        <p:spPr>
          <a:xfrm rot="1274302">
            <a:off x="6638078" y="3267366"/>
            <a:ext cx="1877779" cy="2874268"/>
          </a:xfrm>
          <a:prstGeom prst="rect">
            <a:avLst/>
          </a:prstGeom>
        </p:spPr>
      </p:pic>
      <p:pic>
        <p:nvPicPr>
          <p:cNvPr id="6" name="Picture 5"/>
          <p:cNvPicPr>
            <a:picLocks noChangeAspect="1"/>
          </p:cNvPicPr>
          <p:nvPr/>
        </p:nvPicPr>
        <p:blipFill>
          <a:blip r:embed="rId5" cstate="print"/>
          <a:stretch>
            <a:fillRect/>
          </a:stretch>
        </p:blipFill>
        <p:spPr>
          <a:xfrm>
            <a:off x="6300192" y="4221088"/>
            <a:ext cx="1404801" cy="2035944"/>
          </a:xfrm>
          <a:prstGeom prst="rect">
            <a:avLst/>
          </a:prstGeom>
        </p:spPr>
      </p:pic>
    </p:spTree>
    <p:extLst>
      <p:ext uri="{BB962C8B-B14F-4D97-AF65-F5344CB8AC3E}">
        <p14:creationId xmlns:p14="http://schemas.microsoft.com/office/powerpoint/2010/main" val="1558784985"/>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8432" cy="1600200"/>
          </a:xfrm>
        </p:spPr>
        <p:txBody>
          <a:bodyPr>
            <a:normAutofit/>
          </a:bodyPr>
          <a:lstStyle/>
          <a:p>
            <a:r>
              <a:rPr lang="en-GB" dirty="0" smtClean="0"/>
              <a:t>How do we teach reading?</a:t>
            </a:r>
            <a:endParaRPr lang="en-GB" dirty="0"/>
          </a:p>
        </p:txBody>
      </p:sp>
      <p:graphicFrame>
        <p:nvGraphicFramePr>
          <p:cNvPr id="7" name="Diagram 6"/>
          <p:cNvGraphicFramePr/>
          <p:nvPr>
            <p:extLst>
              <p:ext uri="{D42A27DB-BD31-4B8C-83A1-F6EECF244321}">
                <p14:modId xmlns:p14="http://schemas.microsoft.com/office/powerpoint/2010/main" val="3409994395"/>
              </p:ext>
            </p:extLst>
          </p:nvPr>
        </p:nvGraphicFramePr>
        <p:xfrm>
          <a:off x="-828600" y="548680"/>
          <a:ext cx="972108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273405"/>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548680"/>
            <a:ext cx="7543800" cy="4680520"/>
          </a:xfrm>
        </p:spPr>
        <p:txBody>
          <a:bodyPr>
            <a:normAutofit fontScale="92500" lnSpcReduction="10000"/>
          </a:bodyPr>
          <a:lstStyle/>
          <a:p>
            <a:pPr lvl="1"/>
            <a:r>
              <a:rPr lang="en-GB" sz="2600" dirty="0" smtClean="0"/>
              <a:t>Optimising </a:t>
            </a:r>
            <a:r>
              <a:rPr lang="en-GB" sz="2600" b="1" dirty="0" smtClean="0"/>
              <a:t>opportunities</a:t>
            </a:r>
            <a:r>
              <a:rPr lang="en-GB" sz="2600" dirty="0" smtClean="0"/>
              <a:t> for reading in the school day</a:t>
            </a:r>
          </a:p>
          <a:p>
            <a:pPr lvl="2"/>
            <a:r>
              <a:rPr lang="en-GB" dirty="0" smtClean="0"/>
              <a:t>Teacher-led guided reading sessions (small group and whole class), assemblies, weekly class library sessions,  end of the day stories, army of pupils/staff running the LRC at lunchtimes, LRC incentives, reading cafe</a:t>
            </a:r>
          </a:p>
          <a:p>
            <a:pPr lvl="1"/>
            <a:r>
              <a:rPr lang="en-GB" sz="2600" b="1" dirty="0" smtClean="0"/>
              <a:t>Supporting</a:t>
            </a:r>
            <a:r>
              <a:rPr lang="en-GB" sz="2600" dirty="0" smtClean="0"/>
              <a:t> readers on a reading continuum</a:t>
            </a:r>
          </a:p>
          <a:p>
            <a:pPr lvl="1"/>
            <a:endParaRPr lang="en-GB" sz="2400" dirty="0" smtClean="0"/>
          </a:p>
          <a:p>
            <a:pPr lvl="1"/>
            <a:endParaRPr lang="en-GB" sz="2400" dirty="0" smtClean="0"/>
          </a:p>
          <a:p>
            <a:pPr lvl="1"/>
            <a:endParaRPr lang="en-GB" sz="2400" dirty="0" smtClean="0"/>
          </a:p>
          <a:p>
            <a:pPr lvl="1"/>
            <a:endParaRPr lang="en-GB" sz="2400" dirty="0" smtClean="0"/>
          </a:p>
          <a:p>
            <a:pPr lvl="1"/>
            <a:r>
              <a:rPr lang="en-GB" sz="2400" b="1" dirty="0" smtClean="0"/>
              <a:t>Develop comprehension  </a:t>
            </a:r>
            <a:r>
              <a:rPr lang="en-GB" sz="2400" dirty="0" smtClean="0"/>
              <a:t>skills to answer of sophisticated questions. Through explicit teaching and dialogue we enable children to achieve a  sound grasp surrounding inference and authorial judgements</a:t>
            </a:r>
            <a:endParaRPr lang="en-GB" sz="2000" dirty="0"/>
          </a:p>
        </p:txBody>
      </p:sp>
      <p:pic>
        <p:nvPicPr>
          <p:cNvPr id="5" name="Picture 4"/>
          <p:cNvPicPr/>
          <p:nvPr/>
        </p:nvPicPr>
        <p:blipFill>
          <a:blip r:embed="rId3" cstate="print">
            <a:duotone>
              <a:prstClr val="black"/>
              <a:schemeClr val="accent6">
                <a:tint val="45000"/>
                <a:satMod val="400000"/>
              </a:schemeClr>
            </a:duotone>
          </a:blip>
          <a:srcRect l="23409" t="39645" r="39734" b="47680"/>
          <a:stretch>
            <a:fillRect/>
          </a:stretch>
        </p:blipFill>
        <p:spPr bwMode="auto">
          <a:xfrm rot="20945861">
            <a:off x="2761646" y="5341473"/>
            <a:ext cx="4464496" cy="1080120"/>
          </a:xfrm>
          <a:prstGeom prst="rect">
            <a:avLst/>
          </a:prstGeom>
          <a:noFill/>
          <a:ln w="9525">
            <a:noFill/>
            <a:miter lim="800000"/>
            <a:headEnd/>
            <a:tailEnd/>
          </a:ln>
        </p:spPr>
      </p:pic>
      <p:grpSp>
        <p:nvGrpSpPr>
          <p:cNvPr id="15" name="Group 14"/>
          <p:cNvGrpSpPr/>
          <p:nvPr/>
        </p:nvGrpSpPr>
        <p:grpSpPr>
          <a:xfrm>
            <a:off x="319863" y="2564904"/>
            <a:ext cx="9220689" cy="1233428"/>
            <a:chOff x="323528" y="2204864"/>
            <a:chExt cx="9220689" cy="1233428"/>
          </a:xfrm>
        </p:grpSpPr>
        <p:cxnSp>
          <p:nvCxnSpPr>
            <p:cNvPr id="10" name="Straight Connector 9"/>
            <p:cNvCxnSpPr/>
            <p:nvPr/>
          </p:nvCxnSpPr>
          <p:spPr>
            <a:xfrm flipV="1">
              <a:off x="2051720" y="2492896"/>
              <a:ext cx="5544616" cy="432048"/>
            </a:xfrm>
            <a:prstGeom prst="line">
              <a:avLst/>
            </a:prstGeom>
            <a:ln w="50800"/>
            <a:effectLst>
              <a:outerShdw blurRad="50800" dist="50800" dir="5400000" algn="ctr" rotWithShape="0">
                <a:schemeClr val="accent6">
                  <a:lumMod val="40000"/>
                  <a:lumOff val="60000"/>
                </a:schemeClr>
              </a:outerShdw>
            </a:effectLst>
            <a:scene3d>
              <a:camera prst="orthographicFront"/>
              <a:lightRig rig="sunset" dir="t"/>
            </a:scene3d>
            <a:sp3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31840" y="2204864"/>
              <a:ext cx="3960440" cy="369332"/>
            </a:xfrm>
            <a:prstGeom prst="rect">
              <a:avLst/>
            </a:prstGeom>
            <a:noFill/>
          </p:spPr>
          <p:txBody>
            <a:bodyPr wrap="square" rtlCol="0">
              <a:spAutoFit/>
            </a:bodyPr>
            <a:lstStyle/>
            <a:p>
              <a:pPr lvl="2"/>
              <a:r>
                <a:rPr lang="en-GB" dirty="0" smtClean="0"/>
                <a:t>Transitional readers</a:t>
              </a:r>
            </a:p>
          </p:txBody>
        </p:sp>
        <p:sp>
          <p:nvSpPr>
            <p:cNvPr id="12" name="TextBox 11"/>
            <p:cNvSpPr txBox="1"/>
            <p:nvPr/>
          </p:nvSpPr>
          <p:spPr>
            <a:xfrm>
              <a:off x="323528" y="3068960"/>
              <a:ext cx="3960440" cy="369332"/>
            </a:xfrm>
            <a:prstGeom prst="rect">
              <a:avLst/>
            </a:prstGeom>
            <a:noFill/>
          </p:spPr>
          <p:txBody>
            <a:bodyPr wrap="square" rtlCol="0">
              <a:spAutoFit/>
            </a:bodyPr>
            <a:lstStyle/>
            <a:p>
              <a:pPr lvl="2"/>
              <a:r>
                <a:rPr lang="en-GB" dirty="0" smtClean="0"/>
                <a:t>early readers</a:t>
              </a:r>
            </a:p>
          </p:txBody>
        </p:sp>
        <p:sp>
          <p:nvSpPr>
            <p:cNvPr id="13" name="TextBox 12"/>
            <p:cNvSpPr txBox="1"/>
            <p:nvPr/>
          </p:nvSpPr>
          <p:spPr>
            <a:xfrm>
              <a:off x="5583777" y="2636912"/>
              <a:ext cx="3960440" cy="369332"/>
            </a:xfrm>
            <a:prstGeom prst="rect">
              <a:avLst/>
            </a:prstGeom>
            <a:noFill/>
          </p:spPr>
          <p:txBody>
            <a:bodyPr wrap="square" rtlCol="0">
              <a:spAutoFit/>
            </a:bodyPr>
            <a:lstStyle/>
            <a:p>
              <a:pPr lvl="2"/>
              <a:r>
                <a:rPr lang="en-GB" dirty="0" smtClean="0"/>
                <a:t>self-extending readers</a:t>
              </a:r>
            </a:p>
          </p:txBody>
        </p:sp>
      </p:grpSp>
    </p:spTree>
    <p:extLst>
      <p:ext uri="{BB962C8B-B14F-4D97-AF65-F5344CB8AC3E}">
        <p14:creationId xmlns:p14="http://schemas.microsoft.com/office/powerpoint/2010/main" val="2036273405"/>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8432" cy="1600200"/>
          </a:xfrm>
        </p:spPr>
        <p:txBody>
          <a:bodyPr>
            <a:normAutofit fontScale="90000"/>
          </a:bodyPr>
          <a:lstStyle/>
          <a:p>
            <a:r>
              <a:rPr lang="en-GB" dirty="0" smtClean="0"/>
              <a:t>What can we all do to help? </a:t>
            </a:r>
            <a:endParaRPr lang="en-GB" dirty="0"/>
          </a:p>
        </p:txBody>
      </p:sp>
      <p:sp>
        <p:nvSpPr>
          <p:cNvPr id="3" name="Content Placeholder 2"/>
          <p:cNvSpPr>
            <a:spLocks noGrp="1"/>
          </p:cNvSpPr>
          <p:nvPr>
            <p:ph idx="1"/>
          </p:nvPr>
        </p:nvSpPr>
        <p:spPr>
          <a:xfrm>
            <a:off x="762000" y="620688"/>
            <a:ext cx="7698432" cy="5191472"/>
          </a:xfrm>
        </p:spPr>
        <p:txBody>
          <a:bodyPr>
            <a:normAutofit lnSpcReduction="10000"/>
          </a:bodyPr>
          <a:lstStyle/>
          <a:p>
            <a:pPr lvl="0"/>
            <a:r>
              <a:rPr lang="en-GB" dirty="0" smtClean="0"/>
              <a:t>Ask children what they are reading</a:t>
            </a:r>
            <a:endParaRPr lang="en-GB" sz="2000" dirty="0" smtClean="0"/>
          </a:p>
          <a:p>
            <a:pPr lvl="0"/>
            <a:r>
              <a:rPr lang="en-GB" dirty="0" smtClean="0"/>
              <a:t>Work with the school’s schemes</a:t>
            </a:r>
            <a:endParaRPr lang="en-GB" sz="2000" dirty="0" smtClean="0"/>
          </a:p>
          <a:p>
            <a:pPr lvl="1"/>
            <a:r>
              <a:rPr lang="en-GB" sz="2400" dirty="0" smtClean="0"/>
              <a:t>Accelerated Reader</a:t>
            </a:r>
            <a:endParaRPr lang="en-GB" sz="2000" dirty="0" smtClean="0"/>
          </a:p>
          <a:p>
            <a:pPr lvl="1"/>
            <a:r>
              <a:rPr lang="en-GB" sz="2400" dirty="0" smtClean="0"/>
              <a:t>Project X</a:t>
            </a:r>
            <a:endParaRPr lang="en-GB" sz="2000" dirty="0" smtClean="0"/>
          </a:p>
          <a:p>
            <a:pPr lvl="1"/>
            <a:r>
              <a:rPr lang="en-GB" sz="2400" dirty="0" smtClean="0"/>
              <a:t>Weekly guided reading books (KS1)</a:t>
            </a:r>
            <a:endParaRPr lang="en-GB" sz="2000" dirty="0" smtClean="0"/>
          </a:p>
          <a:p>
            <a:pPr>
              <a:buNone/>
            </a:pPr>
            <a:endParaRPr lang="en-GB" dirty="0" smtClean="0"/>
          </a:p>
          <a:p>
            <a:endParaRPr lang="en-GB" dirty="0" smtClean="0"/>
          </a:p>
          <a:p>
            <a:r>
              <a:rPr lang="en-GB" dirty="0" smtClean="0"/>
              <a:t>Model – plenty of books out and about at home! </a:t>
            </a:r>
          </a:p>
          <a:p>
            <a:r>
              <a:rPr lang="en-GB" dirty="0" smtClean="0"/>
              <a:t>Do not discourage children from reading because you feel they are reading the wrong thing. </a:t>
            </a:r>
          </a:p>
          <a:p>
            <a:r>
              <a:rPr lang="en-GB" dirty="0" smtClean="0"/>
              <a:t>We need our children to get onto the reading ladder: anything that they enjoy reading will move them up, rung by rung, into literacy. </a:t>
            </a:r>
          </a:p>
          <a:p>
            <a:pPr marL="0" indent="0">
              <a:buNone/>
            </a:pPr>
            <a:endParaRPr lang="en-GB" i="1" dirty="0"/>
          </a:p>
        </p:txBody>
      </p:sp>
      <p:pic>
        <p:nvPicPr>
          <p:cNvPr id="4" name="Picture 3" descr="book-discovery-on-screen.jpg"/>
          <p:cNvPicPr>
            <a:picLocks noChangeAspect="1"/>
          </p:cNvPicPr>
          <p:nvPr/>
        </p:nvPicPr>
        <p:blipFill>
          <a:blip r:embed="rId3" cstate="print"/>
          <a:stretch>
            <a:fillRect/>
          </a:stretch>
        </p:blipFill>
        <p:spPr>
          <a:xfrm rot="840110">
            <a:off x="5988497" y="354027"/>
            <a:ext cx="2575331" cy="2088232"/>
          </a:xfrm>
          <a:prstGeom prst="rect">
            <a:avLst/>
          </a:prstGeom>
        </p:spPr>
      </p:pic>
      <p:pic>
        <p:nvPicPr>
          <p:cNvPr id="5" name="Picture 4" descr="9780198340287.jpg"/>
          <p:cNvPicPr>
            <a:picLocks noChangeAspect="1"/>
          </p:cNvPicPr>
          <p:nvPr/>
        </p:nvPicPr>
        <p:blipFill>
          <a:blip r:embed="rId4" cstate="print"/>
          <a:stretch>
            <a:fillRect/>
          </a:stretch>
        </p:blipFill>
        <p:spPr>
          <a:xfrm rot="21339272">
            <a:off x="5777645" y="1707488"/>
            <a:ext cx="2133679" cy="1493575"/>
          </a:xfrm>
          <a:prstGeom prst="rect">
            <a:avLst/>
          </a:prstGeom>
        </p:spPr>
      </p:pic>
    </p:spTree>
    <p:extLst>
      <p:ext uri="{BB962C8B-B14F-4D97-AF65-F5344CB8AC3E}">
        <p14:creationId xmlns:p14="http://schemas.microsoft.com/office/powerpoint/2010/main" val="2036273405"/>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
      <p:transition spd="slow" advTm="10000">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INE Parents Powerpo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SHINE Parents Powerpoint</Template>
  <TotalTime>1525</TotalTime>
  <Words>1875</Words>
  <Application>Microsoft Office PowerPoint</Application>
  <PresentationFormat>On-screen Show (4:3)</PresentationFormat>
  <Paragraphs>208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SHINE Parents Powerpoint</vt:lpstr>
      <vt:lpstr>Reading, Spelling and Handwriting</vt:lpstr>
      <vt:lpstr>Spelling</vt:lpstr>
      <vt:lpstr>Spelling</vt:lpstr>
      <vt:lpstr>Handwriting</vt:lpstr>
      <vt:lpstr>Handwriting</vt:lpstr>
      <vt:lpstr>Why is reading important at CPS?</vt:lpstr>
      <vt:lpstr>How do we teach reading?</vt:lpstr>
      <vt:lpstr>PowerPoint Presentation</vt:lpstr>
      <vt:lpstr>What can we all do to help? </vt:lpstr>
    </vt:vector>
  </TitlesOfParts>
  <Company>ICTSSCCM01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S.H.I.N.E.</dc:title>
  <dc:creator>Morel David</dc:creator>
  <cp:lastModifiedBy>Moore Richard</cp:lastModifiedBy>
  <cp:revision>80</cp:revision>
  <cp:lastPrinted>2016-02-08T10:49:32Z</cp:lastPrinted>
  <dcterms:created xsi:type="dcterms:W3CDTF">2016-02-23T15:45:18Z</dcterms:created>
  <dcterms:modified xsi:type="dcterms:W3CDTF">2017-12-01T17:39:08Z</dcterms:modified>
</cp:coreProperties>
</file>